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8" r:id="rId5"/>
    <p:sldId id="311" r:id="rId6"/>
    <p:sldId id="305" r:id="rId7"/>
    <p:sldId id="260" r:id="rId8"/>
    <p:sldId id="262" r:id="rId9"/>
    <p:sldId id="261" r:id="rId10"/>
    <p:sldId id="284" r:id="rId11"/>
    <p:sldId id="263" r:id="rId12"/>
    <p:sldId id="267" r:id="rId13"/>
    <p:sldId id="282" r:id="rId14"/>
    <p:sldId id="283" r:id="rId15"/>
    <p:sldId id="310" r:id="rId16"/>
    <p:sldId id="303" r:id="rId17"/>
    <p:sldId id="291" r:id="rId18"/>
    <p:sldId id="290" r:id="rId19"/>
    <p:sldId id="293" r:id="rId20"/>
    <p:sldId id="292" r:id="rId21"/>
    <p:sldId id="294" r:id="rId22"/>
    <p:sldId id="309" r:id="rId23"/>
    <p:sldId id="312" r:id="rId24"/>
    <p:sldId id="313"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Jennifer" initials="BJ" lastIdx="7" clrIdx="0">
    <p:extLst>
      <p:ext uri="{19B8F6BF-5375-455C-9EA6-DF929625EA0E}">
        <p15:presenceInfo xmlns:p15="http://schemas.microsoft.com/office/powerpoint/2012/main" userId="S-1-5-21-725345543-861567501-839522115-217101" providerId="AD"/>
      </p:ext>
    </p:extLst>
  </p:cmAuthor>
  <p:cmAuthor id="2" name="Patti Becker" initials="PB" lastIdx="4" clrIdx="1">
    <p:extLst>
      <p:ext uri="{19B8F6BF-5375-455C-9EA6-DF929625EA0E}">
        <p15:presenceInfo xmlns:p15="http://schemas.microsoft.com/office/powerpoint/2012/main" userId="Patti Bec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2B8"/>
    <a:srgbClr val="7ABC43"/>
    <a:srgbClr val="B7814F"/>
    <a:srgbClr val="FFCE00"/>
    <a:srgbClr val="B34FC5"/>
    <a:srgbClr val="5789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95" autoAdjust="0"/>
  </p:normalViewPr>
  <p:slideViewPr>
    <p:cSldViewPr snapToGrid="0">
      <p:cViewPr varScale="1">
        <p:scale>
          <a:sx n="55" d="100"/>
          <a:sy n="55" d="100"/>
        </p:scale>
        <p:origin x="2418" y="66"/>
      </p:cViewPr>
      <p:guideLst>
        <p:guide orient="horz" pos="2160"/>
        <p:guide pos="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Verban" userId="503aa79a-2d7b-4118-bfe1-7c56c4a52c50" providerId="ADAL" clId="{92388224-C190-47A0-A3B7-A2CC4768E567}"/>
    <pc:docChg chg="modSld">
      <pc:chgData name="Dave Verban" userId="503aa79a-2d7b-4118-bfe1-7c56c4a52c50" providerId="ADAL" clId="{92388224-C190-47A0-A3B7-A2CC4768E567}" dt="2018-06-12T15:04:15.451" v="5"/>
      <pc:docMkLst>
        <pc:docMk/>
      </pc:docMkLst>
      <pc:sldChg chg="modSp modNotesTx">
        <pc:chgData name="Dave Verban" userId="503aa79a-2d7b-4118-bfe1-7c56c4a52c50" providerId="ADAL" clId="{92388224-C190-47A0-A3B7-A2CC4768E567}" dt="2018-06-12T15:04:15.451" v="5"/>
        <pc:sldMkLst>
          <pc:docMk/>
          <pc:sldMk cId="1401678282" sldId="312"/>
        </pc:sldMkLst>
        <pc:picChg chg="mod">
          <ac:chgData name="Dave Verban" userId="503aa79a-2d7b-4118-bfe1-7c56c4a52c50" providerId="ADAL" clId="{92388224-C190-47A0-A3B7-A2CC4768E567}" dt="2018-06-12T14:59:45.704" v="0"/>
          <ac:picMkLst>
            <pc:docMk/>
            <pc:sldMk cId="1401678282" sldId="312"/>
            <ac:picMk id="12" creationId="{9CE3576B-C166-4CE9-8F68-BBC938B5AE0C}"/>
          </ac:picMkLst>
        </pc:picChg>
        <pc:picChg chg="mod">
          <ac:chgData name="Dave Verban" userId="503aa79a-2d7b-4118-bfe1-7c56c4a52c50" providerId="ADAL" clId="{92388224-C190-47A0-A3B7-A2CC4768E567}" dt="2018-06-12T15:04:15.451" v="5"/>
          <ac:picMkLst>
            <pc:docMk/>
            <pc:sldMk cId="1401678282" sldId="312"/>
            <ac:picMk id="13" creationId="{DE6E5A55-8065-4FDE-AB6F-6812B8BF0E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35D4-3B84-43B7-8A55-B325F6186643}" type="datetimeFigureOut">
              <a:rPr lang="en-US" smtClean="0"/>
              <a:t>6/12/2018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588F7-0D6D-41AE-BA90-FF3F51FBDD2D}" type="slidenum">
              <a:rPr lang="en-US" smtClean="0"/>
              <a:t>‹#›</a:t>
            </a:fld>
            <a:endParaRPr lang="en-US"/>
          </a:p>
        </p:txBody>
      </p:sp>
    </p:spTree>
    <p:extLst>
      <p:ext uri="{BB962C8B-B14F-4D97-AF65-F5344CB8AC3E}">
        <p14:creationId xmlns:p14="http://schemas.microsoft.com/office/powerpoint/2010/main" val="57311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1BAFBF-48D5-496D-B820-2B3FADCE80E8}" type="slidenum">
              <a:rPr lang="en-US" smtClean="0"/>
              <a:pPr/>
              <a:t>1</a:t>
            </a:fld>
            <a:endParaRPr lang="en-US"/>
          </a:p>
        </p:txBody>
      </p:sp>
    </p:spTree>
    <p:extLst>
      <p:ext uri="{BB962C8B-B14F-4D97-AF65-F5344CB8AC3E}">
        <p14:creationId xmlns:p14="http://schemas.microsoft.com/office/powerpoint/2010/main" val="3190706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Dave</a:t>
            </a:r>
          </a:p>
          <a:p>
            <a:endParaRPr lang="en-US" dirty="0"/>
          </a:p>
        </p:txBody>
      </p:sp>
      <p:sp>
        <p:nvSpPr>
          <p:cNvPr id="4" name="Slide Number Placeholder 3"/>
          <p:cNvSpPr>
            <a:spLocks noGrp="1"/>
          </p:cNvSpPr>
          <p:nvPr>
            <p:ph type="sldNum" sz="quarter" idx="10"/>
          </p:nvPr>
        </p:nvSpPr>
        <p:spPr/>
        <p:txBody>
          <a:bodyPr/>
          <a:lstStyle/>
          <a:p>
            <a:fld id="{A094F391-C38D-4167-B6FC-162F425866BC}" type="slidenum">
              <a:rPr lang="en-US" smtClean="0"/>
              <a:t>10</a:t>
            </a:fld>
            <a:endParaRPr lang="en-US"/>
          </a:p>
        </p:txBody>
      </p:sp>
    </p:spTree>
    <p:extLst>
      <p:ext uri="{BB962C8B-B14F-4D97-AF65-F5344CB8AC3E}">
        <p14:creationId xmlns:p14="http://schemas.microsoft.com/office/powerpoint/2010/main" val="2410405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Dave</a:t>
            </a:r>
          </a:p>
          <a:p>
            <a:endParaRPr lang="en-US" dirty="0"/>
          </a:p>
        </p:txBody>
      </p:sp>
      <p:sp>
        <p:nvSpPr>
          <p:cNvPr id="4" name="Slide Number Placeholder 3"/>
          <p:cNvSpPr>
            <a:spLocks noGrp="1"/>
          </p:cNvSpPr>
          <p:nvPr>
            <p:ph type="sldNum" sz="quarter" idx="10"/>
          </p:nvPr>
        </p:nvSpPr>
        <p:spPr/>
        <p:txBody>
          <a:bodyPr/>
          <a:lstStyle/>
          <a:p>
            <a:fld id="{A094F391-C38D-4167-B6FC-162F425866BC}" type="slidenum">
              <a:rPr lang="en-US" smtClean="0"/>
              <a:t>11</a:t>
            </a:fld>
            <a:endParaRPr lang="en-US"/>
          </a:p>
        </p:txBody>
      </p:sp>
    </p:spTree>
    <p:extLst>
      <p:ext uri="{BB962C8B-B14F-4D97-AF65-F5344CB8AC3E}">
        <p14:creationId xmlns:p14="http://schemas.microsoft.com/office/powerpoint/2010/main" val="402325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Tasha’s story</a:t>
            </a:r>
          </a:p>
          <a:p>
            <a:endParaRPr lang="en-US" b="0" dirty="0"/>
          </a:p>
        </p:txBody>
      </p:sp>
      <p:sp>
        <p:nvSpPr>
          <p:cNvPr id="4" name="Slide Number Placeholder 3"/>
          <p:cNvSpPr>
            <a:spLocks noGrp="1"/>
          </p:cNvSpPr>
          <p:nvPr>
            <p:ph type="sldNum" sz="quarter" idx="10"/>
          </p:nvPr>
        </p:nvSpPr>
        <p:spPr/>
        <p:txBody>
          <a:bodyPr/>
          <a:lstStyle/>
          <a:p>
            <a:fld id="{991BAFBF-48D5-496D-B820-2B3FADCE80E8}" type="slidenum">
              <a:rPr lang="en-US" smtClean="0"/>
              <a:pPr/>
              <a:t>12</a:t>
            </a:fld>
            <a:endParaRPr lang="en-US"/>
          </a:p>
        </p:txBody>
      </p:sp>
    </p:spTree>
    <p:extLst>
      <p:ext uri="{BB962C8B-B14F-4D97-AF65-F5344CB8AC3E}">
        <p14:creationId xmlns:p14="http://schemas.microsoft.com/office/powerpoint/2010/main" val="163179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Cut if no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Dave</a:t>
            </a:r>
          </a:p>
          <a:p>
            <a:endParaRPr lang="en-US" dirty="0"/>
          </a:p>
        </p:txBody>
      </p:sp>
      <p:sp>
        <p:nvSpPr>
          <p:cNvPr id="4" name="Slide Number Placeholder 3"/>
          <p:cNvSpPr>
            <a:spLocks noGrp="1"/>
          </p:cNvSpPr>
          <p:nvPr>
            <p:ph type="sldNum" sz="quarter" idx="10"/>
          </p:nvPr>
        </p:nvSpPr>
        <p:spPr/>
        <p:txBody>
          <a:bodyPr/>
          <a:lstStyle/>
          <a:p>
            <a:fld id="{28E588F7-0D6D-41AE-BA90-FF3F51FBDD2D}" type="slidenum">
              <a:rPr lang="en-US" smtClean="0"/>
              <a:t>13</a:t>
            </a:fld>
            <a:endParaRPr lang="en-US"/>
          </a:p>
        </p:txBody>
      </p:sp>
      <p:sp>
        <p:nvSpPr>
          <p:cNvPr id="5" name="TextBox 4">
            <a:extLst>
              <a:ext uri="{FF2B5EF4-FFF2-40B4-BE49-F238E27FC236}">
                <a16:creationId xmlns:a16="http://schemas.microsoft.com/office/drawing/2014/main" id="{807E361F-99F8-4BAF-9F4E-B0069246338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45081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Tasha</a:t>
            </a:r>
          </a:p>
          <a:p>
            <a:endParaRPr lang="en-US" dirty="0"/>
          </a:p>
        </p:txBody>
      </p:sp>
      <p:sp>
        <p:nvSpPr>
          <p:cNvPr id="4" name="Slide Number Placeholder 3"/>
          <p:cNvSpPr>
            <a:spLocks noGrp="1"/>
          </p:cNvSpPr>
          <p:nvPr>
            <p:ph type="sldNum" sz="quarter" idx="10"/>
          </p:nvPr>
        </p:nvSpPr>
        <p:spPr/>
        <p:txBody>
          <a:bodyPr/>
          <a:lstStyle/>
          <a:p>
            <a:fld id="{28E588F7-0D6D-41AE-BA90-FF3F51FBDD2D}" type="slidenum">
              <a:rPr lang="en-US" smtClean="0"/>
              <a:t>14</a:t>
            </a:fld>
            <a:endParaRPr lang="en-US"/>
          </a:p>
        </p:txBody>
      </p:sp>
    </p:spTree>
    <p:extLst>
      <p:ext uri="{BB962C8B-B14F-4D97-AF65-F5344CB8AC3E}">
        <p14:creationId xmlns:p14="http://schemas.microsoft.com/office/powerpoint/2010/main" val="118045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Tasha</a:t>
            </a:r>
          </a:p>
          <a:p>
            <a:endParaRPr lang="en-US" dirty="0"/>
          </a:p>
        </p:txBody>
      </p:sp>
      <p:sp>
        <p:nvSpPr>
          <p:cNvPr id="4" name="Slide Number Placeholder 3"/>
          <p:cNvSpPr>
            <a:spLocks noGrp="1"/>
          </p:cNvSpPr>
          <p:nvPr>
            <p:ph type="sldNum" sz="quarter" idx="10"/>
          </p:nvPr>
        </p:nvSpPr>
        <p:spPr/>
        <p:txBody>
          <a:bodyPr/>
          <a:lstStyle/>
          <a:p>
            <a:fld id="{28E588F7-0D6D-41AE-BA90-FF3F51FBDD2D}" type="slidenum">
              <a:rPr lang="en-US" smtClean="0"/>
              <a:t>15</a:t>
            </a:fld>
            <a:endParaRPr lang="en-US"/>
          </a:p>
        </p:txBody>
      </p:sp>
    </p:spTree>
    <p:extLst>
      <p:ext uri="{BB962C8B-B14F-4D97-AF65-F5344CB8AC3E}">
        <p14:creationId xmlns:p14="http://schemas.microsoft.com/office/powerpoint/2010/main" val="2294980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Tasha</a:t>
            </a:r>
          </a:p>
          <a:p>
            <a:endParaRPr lang="en-US" dirty="0"/>
          </a:p>
        </p:txBody>
      </p:sp>
      <p:sp>
        <p:nvSpPr>
          <p:cNvPr id="4" name="Slide Number Placeholder 3"/>
          <p:cNvSpPr>
            <a:spLocks noGrp="1"/>
          </p:cNvSpPr>
          <p:nvPr>
            <p:ph type="sldNum" sz="quarter" idx="10"/>
          </p:nvPr>
        </p:nvSpPr>
        <p:spPr/>
        <p:txBody>
          <a:bodyPr/>
          <a:lstStyle/>
          <a:p>
            <a:fld id="{28E588F7-0D6D-41AE-BA90-FF3F51FBDD2D}" type="slidenum">
              <a:rPr lang="en-US" smtClean="0"/>
              <a:t>16</a:t>
            </a:fld>
            <a:endParaRPr lang="en-US"/>
          </a:p>
        </p:txBody>
      </p:sp>
    </p:spTree>
    <p:extLst>
      <p:ext uri="{BB962C8B-B14F-4D97-AF65-F5344CB8AC3E}">
        <p14:creationId xmlns:p14="http://schemas.microsoft.com/office/powerpoint/2010/main" val="2610443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Tasha</a:t>
            </a:r>
          </a:p>
          <a:p>
            <a:endParaRPr lang="en-US" dirty="0"/>
          </a:p>
        </p:txBody>
      </p:sp>
      <p:sp>
        <p:nvSpPr>
          <p:cNvPr id="4" name="Slide Number Placeholder 3"/>
          <p:cNvSpPr>
            <a:spLocks noGrp="1"/>
          </p:cNvSpPr>
          <p:nvPr>
            <p:ph type="sldNum" sz="quarter" idx="10"/>
          </p:nvPr>
        </p:nvSpPr>
        <p:spPr/>
        <p:txBody>
          <a:bodyPr/>
          <a:lstStyle/>
          <a:p>
            <a:fld id="{28E588F7-0D6D-41AE-BA90-FF3F51FBDD2D}" type="slidenum">
              <a:rPr lang="en-US" smtClean="0"/>
              <a:t>17</a:t>
            </a:fld>
            <a:endParaRPr lang="en-US"/>
          </a:p>
        </p:txBody>
      </p:sp>
    </p:spTree>
    <p:extLst>
      <p:ext uri="{BB962C8B-B14F-4D97-AF65-F5344CB8AC3E}">
        <p14:creationId xmlns:p14="http://schemas.microsoft.com/office/powerpoint/2010/main" val="964165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Tasha</a:t>
            </a:r>
          </a:p>
          <a:p>
            <a:endParaRPr lang="en-US" dirty="0"/>
          </a:p>
        </p:txBody>
      </p:sp>
      <p:sp>
        <p:nvSpPr>
          <p:cNvPr id="4" name="Slide Number Placeholder 3"/>
          <p:cNvSpPr>
            <a:spLocks noGrp="1"/>
          </p:cNvSpPr>
          <p:nvPr>
            <p:ph type="sldNum" sz="quarter" idx="10"/>
          </p:nvPr>
        </p:nvSpPr>
        <p:spPr/>
        <p:txBody>
          <a:bodyPr/>
          <a:lstStyle/>
          <a:p>
            <a:fld id="{28E588F7-0D6D-41AE-BA90-FF3F51FBDD2D}" type="slidenum">
              <a:rPr lang="en-US" smtClean="0"/>
              <a:t>18</a:t>
            </a:fld>
            <a:endParaRPr lang="en-US"/>
          </a:p>
        </p:txBody>
      </p:sp>
    </p:spTree>
    <p:extLst>
      <p:ext uri="{BB962C8B-B14F-4D97-AF65-F5344CB8AC3E}">
        <p14:creationId xmlns:p14="http://schemas.microsoft.com/office/powerpoint/2010/main" val="2905134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min</a:t>
            </a:r>
          </a:p>
          <a:p>
            <a:endParaRPr lang="en-US" b="1" dirty="0"/>
          </a:p>
        </p:txBody>
      </p:sp>
      <p:sp>
        <p:nvSpPr>
          <p:cNvPr id="4" name="Slide Number Placeholder 3"/>
          <p:cNvSpPr>
            <a:spLocks noGrp="1"/>
          </p:cNvSpPr>
          <p:nvPr>
            <p:ph type="sldNum" sz="quarter" idx="10"/>
          </p:nvPr>
        </p:nvSpPr>
        <p:spPr/>
        <p:txBody>
          <a:bodyPr/>
          <a:lstStyle/>
          <a:p>
            <a:fld id="{28E588F7-0D6D-41AE-BA90-FF3F51FBDD2D}" type="slidenum">
              <a:rPr lang="en-US" smtClean="0"/>
              <a:t>19</a:t>
            </a:fld>
            <a:endParaRPr lang="en-US"/>
          </a:p>
        </p:txBody>
      </p:sp>
    </p:spTree>
    <p:extLst>
      <p:ext uri="{BB962C8B-B14F-4D97-AF65-F5344CB8AC3E}">
        <p14:creationId xmlns:p14="http://schemas.microsoft.com/office/powerpoint/2010/main" val="335930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BAFBF-48D5-496D-B820-2B3FADCE80E8}" type="slidenum">
              <a:rPr lang="en-US" smtClean="0"/>
              <a:pPr/>
              <a:t>2</a:t>
            </a:fld>
            <a:endParaRPr lang="en-US" dirty="0"/>
          </a:p>
        </p:txBody>
      </p:sp>
    </p:spTree>
    <p:extLst>
      <p:ext uri="{BB962C8B-B14F-4D97-AF65-F5344CB8AC3E}">
        <p14:creationId xmlns:p14="http://schemas.microsoft.com/office/powerpoint/2010/main" val="178900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min</a:t>
            </a:r>
          </a:p>
          <a:p>
            <a:endParaRPr lang="en-US" b="1" dirty="0"/>
          </a:p>
          <a:p>
            <a:r>
              <a:rPr lang="en-US" b="1" dirty="0"/>
              <a:t>https://nccc.georgetown.edu/resources/title.php</a:t>
            </a:r>
          </a:p>
          <a:p>
            <a:endParaRPr lang="en-US" b="1" dirty="0"/>
          </a:p>
          <a:p>
            <a:r>
              <a:rPr lang="en-US" b="1" dirty="0"/>
              <a:t>https://nccc.georgetown.edu/cop/</a:t>
            </a:r>
          </a:p>
        </p:txBody>
      </p:sp>
      <p:sp>
        <p:nvSpPr>
          <p:cNvPr id="4" name="Slide Number Placeholder 3"/>
          <p:cNvSpPr>
            <a:spLocks noGrp="1"/>
          </p:cNvSpPr>
          <p:nvPr>
            <p:ph type="sldNum" sz="quarter" idx="10"/>
          </p:nvPr>
        </p:nvSpPr>
        <p:spPr/>
        <p:txBody>
          <a:bodyPr/>
          <a:lstStyle/>
          <a:p>
            <a:fld id="{28E588F7-0D6D-41AE-BA90-FF3F51FBDD2D}" type="slidenum">
              <a:rPr lang="en-US" smtClean="0"/>
              <a:t>20</a:t>
            </a:fld>
            <a:endParaRPr lang="en-US"/>
          </a:p>
        </p:txBody>
      </p:sp>
    </p:spTree>
    <p:extLst>
      <p:ext uri="{BB962C8B-B14F-4D97-AF65-F5344CB8AC3E}">
        <p14:creationId xmlns:p14="http://schemas.microsoft.com/office/powerpoint/2010/main" val="2765594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15 min</a:t>
            </a:r>
          </a:p>
          <a:p>
            <a:r>
              <a:rPr lang="en-US" b="1" dirty="0"/>
              <a:t>Beth</a:t>
            </a:r>
          </a:p>
        </p:txBody>
      </p:sp>
      <p:sp>
        <p:nvSpPr>
          <p:cNvPr id="4" name="Slide Number Placeholder 3"/>
          <p:cNvSpPr>
            <a:spLocks noGrp="1"/>
          </p:cNvSpPr>
          <p:nvPr>
            <p:ph type="sldNum" sz="quarter" idx="10"/>
          </p:nvPr>
        </p:nvSpPr>
        <p:spPr/>
        <p:txBody>
          <a:bodyPr/>
          <a:lstStyle/>
          <a:p>
            <a:fld id="{28E588F7-0D6D-41AE-BA90-FF3F51FBDD2D}" type="slidenum">
              <a:rPr lang="en-US" smtClean="0"/>
              <a:t>21</a:t>
            </a:fld>
            <a:endParaRPr lang="en-US"/>
          </a:p>
        </p:txBody>
      </p:sp>
    </p:spTree>
    <p:extLst>
      <p:ext uri="{BB962C8B-B14F-4D97-AF65-F5344CB8AC3E}">
        <p14:creationId xmlns:p14="http://schemas.microsoft.com/office/powerpoint/2010/main" val="3161791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min</a:t>
            </a:r>
          </a:p>
          <a:p>
            <a:r>
              <a:rPr lang="en-US" b="1" dirty="0"/>
              <a:t>Questions/comments</a:t>
            </a:r>
          </a:p>
        </p:txBody>
      </p:sp>
      <p:sp>
        <p:nvSpPr>
          <p:cNvPr id="4" name="Slide Number Placeholder 3"/>
          <p:cNvSpPr>
            <a:spLocks noGrp="1"/>
          </p:cNvSpPr>
          <p:nvPr>
            <p:ph type="sldNum" sz="quarter" idx="10"/>
          </p:nvPr>
        </p:nvSpPr>
        <p:spPr/>
        <p:txBody>
          <a:bodyPr/>
          <a:lstStyle/>
          <a:p>
            <a:fld id="{8958AB90-6A02-48EA-A25E-5A6569E25871}" type="slidenum">
              <a:rPr lang="en-US" smtClean="0"/>
              <a:pPr/>
              <a:t>22</a:t>
            </a:fld>
            <a:endParaRPr lang="en-US"/>
          </a:p>
        </p:txBody>
      </p:sp>
    </p:spTree>
    <p:extLst>
      <p:ext uri="{BB962C8B-B14F-4D97-AF65-F5344CB8AC3E}">
        <p14:creationId xmlns:p14="http://schemas.microsoft.com/office/powerpoint/2010/main" val="293792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min</a:t>
            </a:r>
          </a:p>
          <a:p>
            <a:r>
              <a:rPr lang="en-US" b="1" dirty="0"/>
              <a:t>Tasha</a:t>
            </a:r>
          </a:p>
        </p:txBody>
      </p:sp>
      <p:sp>
        <p:nvSpPr>
          <p:cNvPr id="4" name="Slide Number Placeholder 3"/>
          <p:cNvSpPr>
            <a:spLocks noGrp="1"/>
          </p:cNvSpPr>
          <p:nvPr>
            <p:ph type="sldNum" sz="quarter" idx="10"/>
          </p:nvPr>
        </p:nvSpPr>
        <p:spPr/>
        <p:txBody>
          <a:bodyPr/>
          <a:lstStyle/>
          <a:p>
            <a:fld id="{28E588F7-0D6D-41AE-BA90-FF3F51FBDD2D}" type="slidenum">
              <a:rPr lang="en-US" smtClean="0"/>
              <a:t>3</a:t>
            </a:fld>
            <a:endParaRPr lang="en-US"/>
          </a:p>
        </p:txBody>
      </p:sp>
    </p:spTree>
    <p:extLst>
      <p:ext uri="{BB962C8B-B14F-4D97-AF65-F5344CB8AC3E}">
        <p14:creationId xmlns:p14="http://schemas.microsoft.com/office/powerpoint/2010/main" val="291565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1 min</a:t>
            </a:r>
          </a:p>
          <a:p>
            <a:pPr fontAlgn="base"/>
            <a:r>
              <a:rPr lang="en-US" sz="1200" b="1" kern="1200" dirty="0">
                <a:solidFill>
                  <a:schemeClr val="tx1"/>
                </a:solidFill>
                <a:effectLst/>
                <a:latin typeface="+mn-lt"/>
                <a:ea typeface="+mn-ea"/>
                <a:cs typeface="+mn-cs"/>
              </a:rPr>
              <a:t>Tasha</a:t>
            </a:r>
          </a:p>
        </p:txBody>
      </p:sp>
      <p:sp>
        <p:nvSpPr>
          <p:cNvPr id="4" name="Slide Number Placeholder 3"/>
          <p:cNvSpPr>
            <a:spLocks noGrp="1"/>
          </p:cNvSpPr>
          <p:nvPr>
            <p:ph type="sldNum" sz="quarter" idx="10"/>
          </p:nvPr>
        </p:nvSpPr>
        <p:spPr/>
        <p:txBody>
          <a:bodyPr/>
          <a:lstStyle/>
          <a:p>
            <a:fld id="{52CCA5A4-3D40-47AF-B59A-1BF6EC2866EC}" type="slidenum">
              <a:rPr lang="en-US" smtClean="0"/>
              <a:t>4</a:t>
            </a:fld>
            <a:endParaRPr lang="en-US"/>
          </a:p>
        </p:txBody>
      </p:sp>
    </p:spTree>
    <p:extLst>
      <p:ext uri="{BB962C8B-B14F-4D97-AF65-F5344CB8AC3E}">
        <p14:creationId xmlns:p14="http://schemas.microsoft.com/office/powerpoint/2010/main" val="408648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Dave</a:t>
            </a:r>
          </a:p>
        </p:txBody>
      </p:sp>
      <p:sp>
        <p:nvSpPr>
          <p:cNvPr id="4" name="Slide Number Placeholder 3"/>
          <p:cNvSpPr>
            <a:spLocks noGrp="1"/>
          </p:cNvSpPr>
          <p:nvPr>
            <p:ph type="sldNum" sz="quarter" idx="10"/>
          </p:nvPr>
        </p:nvSpPr>
        <p:spPr/>
        <p:txBody>
          <a:bodyPr/>
          <a:lstStyle/>
          <a:p>
            <a:fld id="{B9BC22A0-F4DE-46A5-8350-019C0A0CC2A5}" type="slidenum">
              <a:rPr lang="en-US" smtClean="0"/>
              <a:t>5</a:t>
            </a:fld>
            <a:endParaRPr lang="en-US"/>
          </a:p>
        </p:txBody>
      </p:sp>
    </p:spTree>
    <p:extLst>
      <p:ext uri="{BB962C8B-B14F-4D97-AF65-F5344CB8AC3E}">
        <p14:creationId xmlns:p14="http://schemas.microsoft.com/office/powerpoint/2010/main" val="338201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dirty="0"/>
              <a:t>Dave</a:t>
            </a:r>
          </a:p>
          <a:p>
            <a:pPr marL="0" indent="0">
              <a:spcAft>
                <a:spcPts val="600"/>
              </a:spcAft>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0D3E1383-D532-424D-9D49-829145B8D49D}" type="slidenum">
              <a:rPr lang="en-US" smtClean="0"/>
              <a:t>6</a:t>
            </a:fld>
            <a:endParaRPr lang="en-US"/>
          </a:p>
        </p:txBody>
      </p:sp>
    </p:spTree>
    <p:extLst>
      <p:ext uri="{BB962C8B-B14F-4D97-AF65-F5344CB8AC3E}">
        <p14:creationId xmlns:p14="http://schemas.microsoft.com/office/powerpoint/2010/main" val="399609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Dave</a:t>
            </a:r>
          </a:p>
          <a:p>
            <a:endParaRPr lang="en-US" dirty="0"/>
          </a:p>
        </p:txBody>
      </p:sp>
      <p:sp>
        <p:nvSpPr>
          <p:cNvPr id="4" name="Slide Number Placeholder 3"/>
          <p:cNvSpPr>
            <a:spLocks noGrp="1"/>
          </p:cNvSpPr>
          <p:nvPr>
            <p:ph type="sldNum" sz="quarter" idx="10"/>
          </p:nvPr>
        </p:nvSpPr>
        <p:spPr/>
        <p:txBody>
          <a:bodyPr/>
          <a:lstStyle/>
          <a:p>
            <a:fld id="{52CCA5A4-3D40-47AF-B59A-1BF6EC2866EC}" type="slidenum">
              <a:rPr lang="en-US" smtClean="0"/>
              <a:t>7</a:t>
            </a:fld>
            <a:endParaRPr lang="en-US"/>
          </a:p>
        </p:txBody>
      </p:sp>
    </p:spTree>
    <p:extLst>
      <p:ext uri="{BB962C8B-B14F-4D97-AF65-F5344CB8AC3E}">
        <p14:creationId xmlns:p14="http://schemas.microsoft.com/office/powerpoint/2010/main" val="168096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t>Dave</a:t>
            </a:r>
          </a:p>
          <a:p>
            <a:pPr>
              <a:spcAft>
                <a:spcPts val="600"/>
              </a:spcAft>
            </a:pPr>
            <a:endParaRPr lang="en-US" b="0" dirty="0"/>
          </a:p>
        </p:txBody>
      </p:sp>
      <p:sp>
        <p:nvSpPr>
          <p:cNvPr id="4" name="Slide Number Placeholder 3"/>
          <p:cNvSpPr>
            <a:spLocks noGrp="1"/>
          </p:cNvSpPr>
          <p:nvPr>
            <p:ph type="sldNum" sz="quarter" idx="10"/>
          </p:nvPr>
        </p:nvSpPr>
        <p:spPr/>
        <p:txBody>
          <a:bodyPr/>
          <a:lstStyle/>
          <a:p>
            <a:fld id="{0D3E1383-D532-424D-9D49-829145B8D49D}" type="slidenum">
              <a:rPr lang="en-US" smtClean="0"/>
              <a:t>8</a:t>
            </a:fld>
            <a:endParaRPr lang="en-US"/>
          </a:p>
        </p:txBody>
      </p:sp>
    </p:spTree>
    <p:extLst>
      <p:ext uri="{BB962C8B-B14F-4D97-AF65-F5344CB8AC3E}">
        <p14:creationId xmlns:p14="http://schemas.microsoft.com/office/powerpoint/2010/main" val="174094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6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Dave</a:t>
            </a:r>
          </a:p>
          <a:p>
            <a:endParaRPr lang="en-US" dirty="0"/>
          </a:p>
        </p:txBody>
      </p:sp>
      <p:sp>
        <p:nvSpPr>
          <p:cNvPr id="4" name="Slide Number Placeholder 3"/>
          <p:cNvSpPr>
            <a:spLocks noGrp="1"/>
          </p:cNvSpPr>
          <p:nvPr>
            <p:ph type="sldNum" sz="quarter" idx="10"/>
          </p:nvPr>
        </p:nvSpPr>
        <p:spPr/>
        <p:txBody>
          <a:bodyPr/>
          <a:lstStyle/>
          <a:p>
            <a:fld id="{991BAFBF-48D5-496D-B820-2B3FADCE80E8}" type="slidenum">
              <a:rPr lang="en-US" smtClean="0"/>
              <a:pPr/>
              <a:t>9</a:t>
            </a:fld>
            <a:endParaRPr lang="en-US"/>
          </a:p>
        </p:txBody>
      </p:sp>
    </p:spTree>
    <p:extLst>
      <p:ext uri="{BB962C8B-B14F-4D97-AF65-F5344CB8AC3E}">
        <p14:creationId xmlns:p14="http://schemas.microsoft.com/office/powerpoint/2010/main" val="67075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9288" y="3241712"/>
            <a:ext cx="6858000" cy="1190972"/>
          </a:xfrm>
          <a:prstGeom prst="rect">
            <a:avLst/>
          </a:prstGeom>
        </p:spPr>
        <p:txBody>
          <a:bodyPr anchor="t" anchorCtr="0"/>
          <a:lstStyle>
            <a:lvl1pPr algn="l">
              <a:defRPr sz="3300"/>
            </a:lvl1pPr>
          </a:lstStyle>
          <a:p>
            <a:r>
              <a:rPr lang="en-US"/>
              <a:t>Click to edit Master title style</a:t>
            </a:r>
          </a:p>
        </p:txBody>
      </p:sp>
      <p:sp>
        <p:nvSpPr>
          <p:cNvPr id="3" name="Subtitle 2"/>
          <p:cNvSpPr>
            <a:spLocks noGrp="1"/>
          </p:cNvSpPr>
          <p:nvPr>
            <p:ph type="subTitle" idx="1"/>
          </p:nvPr>
        </p:nvSpPr>
        <p:spPr>
          <a:xfrm>
            <a:off x="379288" y="4864124"/>
            <a:ext cx="68580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7546441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4416" y="1146950"/>
            <a:ext cx="82890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04116062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5386231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630A1-1FB5-4E24-8750-292E2819135E}"/>
              </a:ext>
            </a:extLst>
          </p:cNvPr>
          <p:cNvSpPr>
            <a:spLocks noGrp="1"/>
          </p:cNvSpPr>
          <p:nvPr>
            <p:ph type="dt" sz="half" idx="10"/>
          </p:nvPr>
        </p:nvSpPr>
        <p:spPr/>
        <p:txBody>
          <a:bodyPr/>
          <a:lstStyle/>
          <a:p>
            <a:fld id="{840BC361-2348-4FAE-A6C6-B6130833E2C7}" type="datetimeFigureOut">
              <a:rPr lang="en-US" smtClean="0"/>
              <a:t>6/12/2018</a:t>
            </a:fld>
            <a:endParaRPr lang="en-US"/>
          </a:p>
        </p:txBody>
      </p:sp>
      <p:sp>
        <p:nvSpPr>
          <p:cNvPr id="3" name="Footer Placeholder 2">
            <a:extLst>
              <a:ext uri="{FF2B5EF4-FFF2-40B4-BE49-F238E27FC236}">
                <a16:creationId xmlns:a16="http://schemas.microsoft.com/office/drawing/2014/main" id="{84DC40AA-9F0B-44B1-A7C8-053316C61D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8C7C42-C2FC-4F92-8087-7CBC1210CC93}"/>
              </a:ext>
            </a:extLst>
          </p:cNvPr>
          <p:cNvSpPr>
            <a:spLocks noGrp="1"/>
          </p:cNvSpPr>
          <p:nvPr>
            <p:ph type="sldNum" sz="quarter" idx="12"/>
          </p:nvPr>
        </p:nvSpPr>
        <p:spPr/>
        <p:txBody>
          <a:bodyPr/>
          <a:lstStyle/>
          <a:p>
            <a:fld id="{56BBAA41-1460-4C0F-BAB0-484AC9C3F490}" type="slidenum">
              <a:rPr lang="en-US" smtClean="0"/>
              <a:t>‹#›</a:t>
            </a:fld>
            <a:endParaRPr lang="en-US"/>
          </a:p>
        </p:txBody>
      </p:sp>
    </p:spTree>
    <p:extLst>
      <p:ext uri="{BB962C8B-B14F-4D97-AF65-F5344CB8AC3E}">
        <p14:creationId xmlns:p14="http://schemas.microsoft.com/office/powerpoint/2010/main" val="303642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54395"/>
            <a:ext cx="8229600" cy="42717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3" r:id="rId4"/>
    <p:sldLayoutId id="2147483654" r:id="rId5"/>
    <p:sldLayoutId id="2147483655" r:id="rId6"/>
  </p:sldLayoutIdLst>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wihealthyaging.org/powerful-tools-for-caregiver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dhs.wisconsin.gov/dementia/employers.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nccc.georgetown.edu/resources/title.php"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s://nccc.georgetown.edu/cop/"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B53A44-3018-43BA-AB43-449FA70A7C85}"/>
              </a:ext>
            </a:extLst>
          </p:cNvPr>
          <p:cNvPicPr>
            <a:picLocks noChangeAspect="1"/>
          </p:cNvPicPr>
          <p:nvPr/>
        </p:nvPicPr>
        <p:blipFill>
          <a:blip r:embed="rId3"/>
          <a:stretch>
            <a:fillRect/>
          </a:stretch>
        </p:blipFill>
        <p:spPr>
          <a:xfrm>
            <a:off x="0" y="2185000"/>
            <a:ext cx="9144000" cy="1980000"/>
          </a:xfrm>
          <a:prstGeom prst="rect">
            <a:avLst/>
          </a:prstGeom>
        </p:spPr>
      </p:pic>
      <p:sp>
        <p:nvSpPr>
          <p:cNvPr id="3" name="Subtitle 2"/>
          <p:cNvSpPr>
            <a:spLocks noGrp="1"/>
          </p:cNvSpPr>
          <p:nvPr>
            <p:ph type="subTitle" idx="1"/>
          </p:nvPr>
        </p:nvSpPr>
        <p:spPr>
          <a:xfrm>
            <a:off x="0" y="4256354"/>
            <a:ext cx="9144000" cy="1323326"/>
          </a:xfrm>
        </p:spPr>
        <p:txBody>
          <a:bodyPr vert="horz" lIns="91440" tIns="45720" rIns="91440" bIns="45720" rtlCol="0" anchor="t">
            <a:noAutofit/>
          </a:bodyPr>
          <a:lstStyle/>
          <a:p>
            <a:pPr algn="ctr"/>
            <a:r>
              <a:rPr lang="en-US" sz="2400" b="1" dirty="0">
                <a:solidFill>
                  <a:srgbClr val="578999"/>
                </a:solidFill>
                <a:latin typeface="+mj-lt"/>
                <a:cs typeface="Gotham Book"/>
              </a:rPr>
              <a:t>A Person-Centered Approach to Supporting </a:t>
            </a:r>
            <a:endParaRPr lang="en-US" sz="2400" b="1" dirty="0">
              <a:solidFill>
                <a:srgbClr val="578999"/>
              </a:solidFill>
              <a:latin typeface="+mj-lt"/>
              <a:cs typeface="Calibri"/>
            </a:endParaRPr>
          </a:p>
          <a:p>
            <a:pPr algn="ctr"/>
            <a:r>
              <a:rPr lang="en-US" sz="2400" b="1" dirty="0">
                <a:solidFill>
                  <a:srgbClr val="578999"/>
                </a:solidFill>
                <a:latin typeface="+mj-lt"/>
                <a:cs typeface="Gotham Book"/>
              </a:rPr>
              <a:t>Individuals from Underserved Communities and Their Caregivers</a:t>
            </a:r>
            <a:endParaRPr lang="en-US" sz="2400" b="1" dirty="0">
              <a:solidFill>
                <a:srgbClr val="578999"/>
              </a:solidFill>
              <a:latin typeface="+mj-lt"/>
              <a:cs typeface="Calibri"/>
            </a:endParaRPr>
          </a:p>
        </p:txBody>
      </p:sp>
      <p:sp>
        <p:nvSpPr>
          <p:cNvPr id="5" name="Rectangle 4">
            <a:extLst>
              <a:ext uri="{FF2B5EF4-FFF2-40B4-BE49-F238E27FC236}">
                <a16:creationId xmlns:a16="http://schemas.microsoft.com/office/drawing/2014/main" id="{5A31B3F4-62C4-4A3E-92A9-3F275E96A56B}"/>
              </a:ext>
            </a:extLst>
          </p:cNvPr>
          <p:cNvSpPr/>
          <p:nvPr/>
        </p:nvSpPr>
        <p:spPr>
          <a:xfrm>
            <a:off x="270640" y="5654880"/>
            <a:ext cx="6100327" cy="923330"/>
          </a:xfrm>
          <a:prstGeom prst="rect">
            <a:avLst/>
          </a:prstGeom>
        </p:spPr>
        <p:txBody>
          <a:bodyPr wrap="square">
            <a:spAutoFit/>
          </a:bodyPr>
          <a:lstStyle/>
          <a:p>
            <a:r>
              <a:rPr lang="en-US" dirty="0"/>
              <a:t>Aging Empowerment Conference</a:t>
            </a:r>
          </a:p>
          <a:p>
            <a:r>
              <a:rPr lang="en-US" dirty="0"/>
              <a:t>Madison, WI</a:t>
            </a:r>
          </a:p>
          <a:p>
            <a:r>
              <a:rPr lang="en-US" dirty="0"/>
              <a:t>June 14, 2018</a:t>
            </a:r>
          </a:p>
        </p:txBody>
      </p:sp>
    </p:spTree>
    <p:extLst>
      <p:ext uri="{BB962C8B-B14F-4D97-AF65-F5344CB8AC3E}">
        <p14:creationId xmlns:p14="http://schemas.microsoft.com/office/powerpoint/2010/main" val="100180865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cxnSpLocks/>
          </p:cNvCxnSpPr>
          <p:nvPr/>
        </p:nvCxnSpPr>
        <p:spPr>
          <a:xfrm flipH="1">
            <a:off x="3245059" y="3001626"/>
            <a:ext cx="2565550" cy="2526835"/>
          </a:xfrm>
          <a:prstGeom prst="line">
            <a:avLst/>
          </a:prstGeom>
          <a:ln w="38100" cap="rnd">
            <a:solidFill>
              <a:srgbClr val="6AA2B8"/>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H="1">
            <a:off x="2843775" y="4273910"/>
            <a:ext cx="3398417" cy="0"/>
          </a:xfrm>
          <a:prstGeom prst="line">
            <a:avLst/>
          </a:prstGeom>
          <a:ln w="38100" cap="rnd">
            <a:solidFill>
              <a:srgbClr val="6AA2B8"/>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bwMode="auto">
          <a:xfrm>
            <a:off x="3354447" y="3001626"/>
            <a:ext cx="2505237" cy="2526835"/>
          </a:xfrm>
          <a:prstGeom prst="line">
            <a:avLst/>
          </a:prstGeom>
          <a:ln w="38100" cap="rnd">
            <a:solidFill>
              <a:srgbClr val="6AA2B8"/>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1538663"/>
            <a:ext cx="9144000" cy="738187"/>
          </a:xfrm>
          <a:prstGeom prst="rect">
            <a:avLst/>
          </a:prstGeom>
          <a:solidFill>
            <a:srgbClr val="7ABC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00">
              <a:solidFill>
                <a:srgbClr val="135C99"/>
              </a:solidFill>
            </a:endParaRPr>
          </a:p>
        </p:txBody>
      </p:sp>
      <p:sp>
        <p:nvSpPr>
          <p:cNvPr id="7" name="Rectangle 6"/>
          <p:cNvSpPr>
            <a:spLocks noChangeArrowheads="1"/>
          </p:cNvSpPr>
          <p:nvPr/>
        </p:nvSpPr>
        <p:spPr bwMode="auto">
          <a:xfrm>
            <a:off x="425450" y="1607597"/>
            <a:ext cx="8347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ts val="1200"/>
              </a:spcBef>
            </a:pPr>
            <a:r>
              <a:rPr lang="en-US" altLang="en-US" sz="3000">
                <a:solidFill>
                  <a:schemeClr val="bg1"/>
                </a:solidFill>
              </a:rPr>
              <a:t>Values &amp; Beliefs</a:t>
            </a:r>
          </a:p>
        </p:txBody>
      </p:sp>
      <p:sp>
        <p:nvSpPr>
          <p:cNvPr id="11" name="Rectangle 10"/>
          <p:cNvSpPr/>
          <p:nvPr/>
        </p:nvSpPr>
        <p:spPr>
          <a:xfrm>
            <a:off x="-783122" y="2224012"/>
            <a:ext cx="4164567" cy="954107"/>
          </a:xfrm>
          <a:prstGeom prst="rect">
            <a:avLst/>
          </a:prstGeom>
        </p:spPr>
        <p:txBody>
          <a:bodyPr wrap="square">
            <a:spAutoFit/>
          </a:bodyPr>
          <a:lstStyle/>
          <a:p>
            <a:pPr marL="1150938" eaLnBrk="1" fontAlgn="auto" hangingPunct="1">
              <a:lnSpc>
                <a:spcPct val="200000"/>
              </a:lnSpc>
              <a:spcBef>
                <a:spcPts val="1200"/>
              </a:spcBef>
              <a:spcAft>
                <a:spcPts val="0"/>
              </a:spcAft>
              <a:defRPr/>
            </a:pPr>
            <a:r>
              <a:rPr lang="en-US" sz="2800">
                <a:latin typeface="+mn-lt"/>
              </a:rPr>
              <a:t>Self-Determination</a:t>
            </a:r>
          </a:p>
        </p:txBody>
      </p:sp>
      <p:sp>
        <p:nvSpPr>
          <p:cNvPr id="3" name="Rectangle 2">
            <a:extLst>
              <a:ext uri="{FF2B5EF4-FFF2-40B4-BE49-F238E27FC236}">
                <a16:creationId xmlns:a16="http://schemas.microsoft.com/office/drawing/2014/main" id="{597ADA45-3A45-4191-B288-643BE0BDFD6E}"/>
              </a:ext>
            </a:extLst>
          </p:cNvPr>
          <p:cNvSpPr/>
          <p:nvPr/>
        </p:nvSpPr>
        <p:spPr>
          <a:xfrm>
            <a:off x="578004" y="5218982"/>
            <a:ext cx="2806719" cy="833433"/>
          </a:xfrm>
          <a:prstGeom prst="rect">
            <a:avLst/>
          </a:prstGeom>
        </p:spPr>
        <p:txBody>
          <a:bodyPr wrap="square">
            <a:spAutoFit/>
          </a:bodyPr>
          <a:lstStyle/>
          <a:p>
            <a:pPr marL="12700">
              <a:lnSpc>
                <a:spcPct val="200000"/>
              </a:lnSpc>
              <a:spcBef>
                <a:spcPts val="1200"/>
              </a:spcBef>
              <a:defRPr/>
            </a:pPr>
            <a:r>
              <a:rPr lang="en-US" sz="2800"/>
              <a:t>Empowerment</a:t>
            </a:r>
            <a:endParaRPr lang="en-US" sz="2000"/>
          </a:p>
        </p:txBody>
      </p:sp>
      <p:sp>
        <p:nvSpPr>
          <p:cNvPr id="21" name="Rectangle 20">
            <a:extLst>
              <a:ext uri="{FF2B5EF4-FFF2-40B4-BE49-F238E27FC236}">
                <a16:creationId xmlns:a16="http://schemas.microsoft.com/office/drawing/2014/main" id="{79181947-F485-436D-B46D-21E133718724}"/>
              </a:ext>
            </a:extLst>
          </p:cNvPr>
          <p:cNvSpPr/>
          <p:nvPr/>
        </p:nvSpPr>
        <p:spPr>
          <a:xfrm>
            <a:off x="6549582" y="4060526"/>
            <a:ext cx="2252540" cy="523220"/>
          </a:xfrm>
          <a:prstGeom prst="rect">
            <a:avLst/>
          </a:prstGeom>
        </p:spPr>
        <p:txBody>
          <a:bodyPr wrap="none">
            <a:spAutoFit/>
          </a:bodyPr>
          <a:lstStyle/>
          <a:p>
            <a:r>
              <a:rPr lang="en-US" sz="2800"/>
              <a:t>Dignity of Risk</a:t>
            </a:r>
          </a:p>
        </p:txBody>
      </p:sp>
      <p:sp>
        <p:nvSpPr>
          <p:cNvPr id="22" name="Rectangle 21">
            <a:extLst>
              <a:ext uri="{FF2B5EF4-FFF2-40B4-BE49-F238E27FC236}">
                <a16:creationId xmlns:a16="http://schemas.microsoft.com/office/drawing/2014/main" id="{80737666-9414-4AC7-BF69-1FBB2AE5D7E8}"/>
              </a:ext>
            </a:extLst>
          </p:cNvPr>
          <p:cNvSpPr/>
          <p:nvPr/>
        </p:nvSpPr>
        <p:spPr>
          <a:xfrm>
            <a:off x="5494502" y="2230569"/>
            <a:ext cx="3059684" cy="833433"/>
          </a:xfrm>
          <a:prstGeom prst="rect">
            <a:avLst/>
          </a:prstGeom>
        </p:spPr>
        <p:txBody>
          <a:bodyPr wrap="none">
            <a:spAutoFit/>
          </a:bodyPr>
          <a:lstStyle/>
          <a:p>
            <a:pPr marL="404813">
              <a:lnSpc>
                <a:spcPct val="200000"/>
              </a:lnSpc>
              <a:spcBef>
                <a:spcPts val="1200"/>
              </a:spcBef>
              <a:defRPr/>
            </a:pPr>
            <a:r>
              <a:rPr lang="en-US" sz="2800"/>
              <a:t>Control &amp; Choice</a:t>
            </a:r>
          </a:p>
        </p:txBody>
      </p:sp>
      <p:sp>
        <p:nvSpPr>
          <p:cNvPr id="23" name="Rectangle 22">
            <a:extLst>
              <a:ext uri="{FF2B5EF4-FFF2-40B4-BE49-F238E27FC236}">
                <a16:creationId xmlns:a16="http://schemas.microsoft.com/office/drawing/2014/main" id="{F901DC34-5AD4-46E3-9D45-A98DBDF39AC0}"/>
              </a:ext>
            </a:extLst>
          </p:cNvPr>
          <p:cNvSpPr/>
          <p:nvPr/>
        </p:nvSpPr>
        <p:spPr>
          <a:xfrm>
            <a:off x="292875" y="4035052"/>
            <a:ext cx="2262286" cy="523220"/>
          </a:xfrm>
          <a:prstGeom prst="rect">
            <a:avLst/>
          </a:prstGeom>
        </p:spPr>
        <p:txBody>
          <a:bodyPr wrap="none">
            <a:spAutoFit/>
          </a:bodyPr>
          <a:lstStyle/>
          <a:p>
            <a:r>
              <a:rPr lang="en-US" sz="2800"/>
              <a:t> Self Advocacy</a:t>
            </a:r>
          </a:p>
        </p:txBody>
      </p:sp>
      <p:sp>
        <p:nvSpPr>
          <p:cNvPr id="30" name="Rectangle 29">
            <a:extLst>
              <a:ext uri="{FF2B5EF4-FFF2-40B4-BE49-F238E27FC236}">
                <a16:creationId xmlns:a16="http://schemas.microsoft.com/office/drawing/2014/main" id="{D60F3720-A724-49A2-A8DC-F9AA9C14BF3A}"/>
              </a:ext>
            </a:extLst>
          </p:cNvPr>
          <p:cNvSpPr/>
          <p:nvPr/>
        </p:nvSpPr>
        <p:spPr>
          <a:xfrm>
            <a:off x="6118000" y="5507520"/>
            <a:ext cx="1492716" cy="523220"/>
          </a:xfrm>
          <a:prstGeom prst="rect">
            <a:avLst/>
          </a:prstGeom>
        </p:spPr>
        <p:txBody>
          <a:bodyPr wrap="none">
            <a:spAutoFit/>
          </a:bodyPr>
          <a:lstStyle/>
          <a:p>
            <a:r>
              <a:rPr lang="en-US" sz="2800"/>
              <a:t>Supports</a:t>
            </a:r>
          </a:p>
        </p:txBody>
      </p:sp>
      <p:sp>
        <p:nvSpPr>
          <p:cNvPr id="24" name="Title 1">
            <a:extLst>
              <a:ext uri="{FF2B5EF4-FFF2-40B4-BE49-F238E27FC236}">
                <a16:creationId xmlns:a16="http://schemas.microsoft.com/office/drawing/2014/main" id="{F3951855-684B-472F-8F6A-DF8A2BF72FCC}"/>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bg1"/>
                </a:solidFill>
              </a:rPr>
              <a:t>Person-Centered Thinking</a:t>
            </a:r>
          </a:p>
        </p:txBody>
      </p:sp>
      <p:grpSp>
        <p:nvGrpSpPr>
          <p:cNvPr id="40" name="Group 1">
            <a:extLst>
              <a:ext uri="{FF2B5EF4-FFF2-40B4-BE49-F238E27FC236}">
                <a16:creationId xmlns:a16="http://schemas.microsoft.com/office/drawing/2014/main" id="{D1A0B7D5-A03D-4D05-B200-8D6071276C4A}"/>
              </a:ext>
            </a:extLst>
          </p:cNvPr>
          <p:cNvGrpSpPr>
            <a:grpSpLocks/>
          </p:cNvGrpSpPr>
          <p:nvPr/>
        </p:nvGrpSpPr>
        <p:grpSpPr bwMode="auto">
          <a:xfrm>
            <a:off x="3299366" y="2968140"/>
            <a:ext cx="2560318" cy="2560321"/>
            <a:chOff x="4171291" y="3041030"/>
            <a:chExt cx="804298" cy="804807"/>
          </a:xfrm>
          <a:solidFill>
            <a:srgbClr val="6AA2B8"/>
          </a:solidFill>
        </p:grpSpPr>
        <p:sp>
          <p:nvSpPr>
            <p:cNvPr id="41" name="Oval 40">
              <a:extLst>
                <a:ext uri="{FF2B5EF4-FFF2-40B4-BE49-F238E27FC236}">
                  <a16:creationId xmlns:a16="http://schemas.microsoft.com/office/drawing/2014/main" id="{89A51682-D3B7-4DDA-95A4-3CF89D0B61FB}"/>
                </a:ext>
              </a:extLst>
            </p:cNvPr>
            <p:cNvSpPr/>
            <p:nvPr/>
          </p:nvSpPr>
          <p:spPr>
            <a:xfrm>
              <a:off x="4171291" y="3041030"/>
              <a:ext cx="804298" cy="8048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2" name="Picture 41">
              <a:extLst>
                <a:ext uri="{FF2B5EF4-FFF2-40B4-BE49-F238E27FC236}">
                  <a16:creationId xmlns:a16="http://schemas.microsoft.com/office/drawing/2014/main" id="{0D01F7DD-69C4-49F7-AB84-F2FE2AAD1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4286009" y="3160995"/>
              <a:ext cx="574862" cy="574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1288936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cxnSpLocks/>
            <a:stCxn id="3" idx="1"/>
          </p:cNvCxnSpPr>
          <p:nvPr/>
        </p:nvCxnSpPr>
        <p:spPr>
          <a:xfrm flipH="1">
            <a:off x="3441330" y="3121735"/>
            <a:ext cx="2313119" cy="2284898"/>
          </a:xfrm>
          <a:prstGeom prst="line">
            <a:avLst/>
          </a:prstGeom>
          <a:ln w="38100" cap="rnd">
            <a:solidFill>
              <a:srgbClr val="6AA2B8"/>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bwMode="auto">
          <a:xfrm>
            <a:off x="3360572" y="3121734"/>
            <a:ext cx="2525906" cy="2172968"/>
          </a:xfrm>
          <a:prstGeom prst="line">
            <a:avLst/>
          </a:prstGeom>
          <a:ln w="38100" cap="rnd">
            <a:solidFill>
              <a:srgbClr val="6AA2B8"/>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1523946"/>
            <a:ext cx="9144000" cy="738187"/>
          </a:xfrm>
          <a:prstGeom prst="rect">
            <a:avLst/>
          </a:prstGeom>
          <a:solidFill>
            <a:srgbClr val="7ABC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00"/>
          </a:p>
        </p:txBody>
      </p:sp>
      <p:sp>
        <p:nvSpPr>
          <p:cNvPr id="7" name="Rectangle 6"/>
          <p:cNvSpPr>
            <a:spLocks noChangeArrowheads="1"/>
          </p:cNvSpPr>
          <p:nvPr/>
        </p:nvSpPr>
        <p:spPr bwMode="auto">
          <a:xfrm>
            <a:off x="425450" y="1607597"/>
            <a:ext cx="8347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ts val="1200"/>
              </a:spcBef>
            </a:pPr>
            <a:r>
              <a:rPr lang="en-US" altLang="en-US" sz="3000">
                <a:solidFill>
                  <a:schemeClr val="bg1"/>
                </a:solidFill>
              </a:rPr>
              <a:t>Practices</a:t>
            </a:r>
          </a:p>
        </p:txBody>
      </p:sp>
      <p:sp>
        <p:nvSpPr>
          <p:cNvPr id="11" name="Rectangle 10"/>
          <p:cNvSpPr/>
          <p:nvPr/>
        </p:nvSpPr>
        <p:spPr>
          <a:xfrm>
            <a:off x="232235" y="4779997"/>
            <a:ext cx="3341235" cy="954107"/>
          </a:xfrm>
          <a:prstGeom prst="rect">
            <a:avLst/>
          </a:prstGeom>
        </p:spPr>
        <p:txBody>
          <a:bodyPr wrap="square" anchor="ctr">
            <a:spAutoFit/>
          </a:bodyPr>
          <a:lstStyle/>
          <a:p>
            <a:pPr marL="365760" algn="ctr" eaLnBrk="1" fontAlgn="auto" hangingPunct="1">
              <a:spcAft>
                <a:spcPts val="0"/>
              </a:spcAft>
              <a:defRPr/>
            </a:pPr>
            <a:r>
              <a:rPr lang="en-US" sz="2800">
                <a:latin typeface="+mn-lt"/>
              </a:rPr>
              <a:t>Supported Decision-Making</a:t>
            </a:r>
          </a:p>
        </p:txBody>
      </p:sp>
      <p:sp>
        <p:nvSpPr>
          <p:cNvPr id="3" name="Rectangle 2">
            <a:extLst>
              <a:ext uri="{FF2B5EF4-FFF2-40B4-BE49-F238E27FC236}">
                <a16:creationId xmlns:a16="http://schemas.microsoft.com/office/drawing/2014/main" id="{597ADA45-3A45-4191-B288-643BE0BDFD6E}"/>
              </a:ext>
            </a:extLst>
          </p:cNvPr>
          <p:cNvSpPr/>
          <p:nvPr/>
        </p:nvSpPr>
        <p:spPr>
          <a:xfrm>
            <a:off x="5754449" y="2644681"/>
            <a:ext cx="2710860" cy="954107"/>
          </a:xfrm>
          <a:prstGeom prst="rect">
            <a:avLst/>
          </a:prstGeom>
        </p:spPr>
        <p:txBody>
          <a:bodyPr wrap="square">
            <a:spAutoFit/>
          </a:bodyPr>
          <a:lstStyle/>
          <a:p>
            <a:pPr marL="12700" algn="ctr">
              <a:defRPr/>
            </a:pPr>
            <a:r>
              <a:rPr lang="en-US" sz="2800"/>
              <a:t>Strengths-Based Practices</a:t>
            </a:r>
            <a:endParaRPr lang="en-US" sz="2000"/>
          </a:p>
        </p:txBody>
      </p:sp>
      <p:sp>
        <p:nvSpPr>
          <p:cNvPr id="22" name="Rectangle 21">
            <a:extLst>
              <a:ext uri="{FF2B5EF4-FFF2-40B4-BE49-F238E27FC236}">
                <a16:creationId xmlns:a16="http://schemas.microsoft.com/office/drawing/2014/main" id="{80737666-9414-4AC7-BF69-1FBB2AE5D7E8}"/>
              </a:ext>
            </a:extLst>
          </p:cNvPr>
          <p:cNvSpPr/>
          <p:nvPr/>
        </p:nvSpPr>
        <p:spPr>
          <a:xfrm>
            <a:off x="5655392" y="4751884"/>
            <a:ext cx="3453701" cy="954107"/>
          </a:xfrm>
          <a:prstGeom prst="rect">
            <a:avLst/>
          </a:prstGeom>
        </p:spPr>
        <p:txBody>
          <a:bodyPr wrap="square">
            <a:spAutoFit/>
          </a:bodyPr>
          <a:lstStyle/>
          <a:p>
            <a:pPr algn="ctr">
              <a:defRPr/>
            </a:pPr>
            <a:r>
              <a:rPr lang="en-US" sz="2800"/>
              <a:t>Language that </a:t>
            </a:r>
          </a:p>
          <a:p>
            <a:pPr algn="ctr">
              <a:defRPr/>
            </a:pPr>
            <a:r>
              <a:rPr lang="en-US" sz="2800"/>
              <a:t>Supports our Values</a:t>
            </a:r>
          </a:p>
        </p:txBody>
      </p:sp>
      <p:sp>
        <p:nvSpPr>
          <p:cNvPr id="30" name="Rectangle 29">
            <a:extLst>
              <a:ext uri="{FF2B5EF4-FFF2-40B4-BE49-F238E27FC236}">
                <a16:creationId xmlns:a16="http://schemas.microsoft.com/office/drawing/2014/main" id="{D60F3720-A724-49A2-A8DC-F9AA9C14BF3A}"/>
              </a:ext>
            </a:extLst>
          </p:cNvPr>
          <p:cNvSpPr/>
          <p:nvPr/>
        </p:nvSpPr>
        <p:spPr>
          <a:xfrm>
            <a:off x="781741" y="2710445"/>
            <a:ext cx="2841970" cy="523220"/>
          </a:xfrm>
          <a:prstGeom prst="rect">
            <a:avLst/>
          </a:prstGeom>
        </p:spPr>
        <p:txBody>
          <a:bodyPr wrap="square">
            <a:spAutoFit/>
          </a:bodyPr>
          <a:lstStyle/>
          <a:p>
            <a:r>
              <a:rPr lang="en-US" sz="2800"/>
              <a:t>Cultural Humility</a:t>
            </a:r>
          </a:p>
        </p:txBody>
      </p:sp>
      <p:sp>
        <p:nvSpPr>
          <p:cNvPr id="2" name="TextBox 1">
            <a:extLst>
              <a:ext uri="{FF2B5EF4-FFF2-40B4-BE49-F238E27FC236}">
                <a16:creationId xmlns:a16="http://schemas.microsoft.com/office/drawing/2014/main" id="{7E9731A7-F740-479E-8BBA-410532A2409B}"/>
              </a:ext>
            </a:extLst>
          </p:cNvPr>
          <p:cNvSpPr txBox="1"/>
          <p:nvPr/>
        </p:nvSpPr>
        <p:spPr>
          <a:xfrm>
            <a:off x="2449828" y="5817922"/>
            <a:ext cx="4262955" cy="523220"/>
          </a:xfrm>
          <a:prstGeom prst="rect">
            <a:avLst/>
          </a:prstGeom>
          <a:noFill/>
        </p:spPr>
        <p:txBody>
          <a:bodyPr wrap="square" rtlCol="0">
            <a:spAutoFit/>
          </a:bodyPr>
          <a:lstStyle/>
          <a:p>
            <a:pPr algn="ctr"/>
            <a:r>
              <a:rPr lang="en-US" sz="2800"/>
              <a:t>Through the person’s eyes</a:t>
            </a:r>
          </a:p>
        </p:txBody>
      </p:sp>
      <p:cxnSp>
        <p:nvCxnSpPr>
          <p:cNvPr id="26" name="Straight Connector 25">
            <a:extLst>
              <a:ext uri="{FF2B5EF4-FFF2-40B4-BE49-F238E27FC236}">
                <a16:creationId xmlns:a16="http://schemas.microsoft.com/office/drawing/2014/main" id="{4E7C5CAF-A8F7-40D5-9035-8944B84265C2}"/>
              </a:ext>
            </a:extLst>
          </p:cNvPr>
          <p:cNvCxnSpPr>
            <a:cxnSpLocks/>
            <a:stCxn id="2" idx="0"/>
          </p:cNvCxnSpPr>
          <p:nvPr/>
        </p:nvCxnSpPr>
        <p:spPr>
          <a:xfrm flipV="1">
            <a:off x="4581306" y="4656320"/>
            <a:ext cx="0" cy="1161602"/>
          </a:xfrm>
          <a:prstGeom prst="line">
            <a:avLst/>
          </a:prstGeom>
          <a:ln w="38100" cap="rnd">
            <a:solidFill>
              <a:srgbClr val="6AA2B8"/>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
            <a:extLst>
              <a:ext uri="{FF2B5EF4-FFF2-40B4-BE49-F238E27FC236}">
                <a16:creationId xmlns:a16="http://schemas.microsoft.com/office/drawing/2014/main" id="{D87E42AE-ABCB-47A0-87B3-17C0D9CC7242}"/>
              </a:ext>
            </a:extLst>
          </p:cNvPr>
          <p:cNvGrpSpPr>
            <a:grpSpLocks/>
          </p:cNvGrpSpPr>
          <p:nvPr/>
        </p:nvGrpSpPr>
        <p:grpSpPr bwMode="auto">
          <a:xfrm>
            <a:off x="3299366" y="2968140"/>
            <a:ext cx="2560318" cy="2560321"/>
            <a:chOff x="4171291" y="3041030"/>
            <a:chExt cx="804298" cy="804807"/>
          </a:xfrm>
          <a:solidFill>
            <a:srgbClr val="6AA2B8"/>
          </a:solidFill>
        </p:grpSpPr>
        <p:sp>
          <p:nvSpPr>
            <p:cNvPr id="21" name="Oval 20">
              <a:extLst>
                <a:ext uri="{FF2B5EF4-FFF2-40B4-BE49-F238E27FC236}">
                  <a16:creationId xmlns:a16="http://schemas.microsoft.com/office/drawing/2014/main" id="{D6C61B4B-E326-40A6-89DB-47ABD9DB1673}"/>
                </a:ext>
              </a:extLst>
            </p:cNvPr>
            <p:cNvSpPr/>
            <p:nvPr/>
          </p:nvSpPr>
          <p:spPr>
            <a:xfrm>
              <a:off x="4171291" y="3041030"/>
              <a:ext cx="804298" cy="8048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3" name="Picture 22">
              <a:extLst>
                <a:ext uri="{FF2B5EF4-FFF2-40B4-BE49-F238E27FC236}">
                  <a16:creationId xmlns:a16="http://schemas.microsoft.com/office/drawing/2014/main" id="{2C956408-7530-4BAC-84CE-282768079E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4286009" y="3160995"/>
              <a:ext cx="574862" cy="574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4" name="Title 1">
            <a:extLst>
              <a:ext uri="{FF2B5EF4-FFF2-40B4-BE49-F238E27FC236}">
                <a16:creationId xmlns:a16="http://schemas.microsoft.com/office/drawing/2014/main" id="{4FB261B3-0A34-48FA-BC51-A047EB3DFFF9}"/>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bg1"/>
                </a:solidFill>
              </a:rPr>
              <a:t>Person-Centered Thinking</a:t>
            </a:r>
          </a:p>
        </p:txBody>
      </p:sp>
    </p:spTree>
    <p:extLst>
      <p:ext uri="{BB962C8B-B14F-4D97-AF65-F5344CB8AC3E}">
        <p14:creationId xmlns:p14="http://schemas.microsoft.com/office/powerpoint/2010/main" val="399104440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867207"/>
            <a:ext cx="9144000" cy="1258957"/>
          </a:xfrm>
          <a:prstGeom prst="rect">
            <a:avLst/>
          </a:prstGeom>
          <a:solidFill>
            <a:srgbClr val="6AA2B8"/>
          </a:solidFill>
          <a:ln>
            <a:solidFill>
              <a:srgbClr val="6AA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err="1"/>
          </a:p>
        </p:txBody>
      </p:sp>
      <p:sp>
        <p:nvSpPr>
          <p:cNvPr id="8" name="Content Placeholder 2"/>
          <p:cNvSpPr txBox="1">
            <a:spLocks/>
          </p:cNvSpPr>
          <p:nvPr/>
        </p:nvSpPr>
        <p:spPr>
          <a:xfrm>
            <a:off x="457200" y="5232952"/>
            <a:ext cx="8229600" cy="1076084"/>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None/>
              <a:defRPr lang="en-US" sz="2000" b="1" kern="1200" dirty="0" smtClean="0">
                <a:solidFill>
                  <a:schemeClr val="tx1"/>
                </a:solidFill>
                <a:latin typeface="+mn-lt"/>
                <a:ea typeface="+mn-ea"/>
                <a:cs typeface="+mn-cs"/>
              </a:defRPr>
            </a:lvl1pPr>
            <a:lvl2pPr marL="460375" indent="-231775" algn="l" defTabSz="914400" rtl="0" eaLnBrk="1" latinLnBrk="0" hangingPunct="1">
              <a:spcBef>
                <a:spcPct val="20000"/>
              </a:spcBef>
              <a:buSzPct val="100000"/>
              <a:buFont typeface="Arial" pitchFamily="34" charset="0"/>
              <a:buChar char="•"/>
              <a:defRPr lang="en-US" sz="1800" kern="1200" dirty="0" smtClean="0">
                <a:solidFill>
                  <a:schemeClr val="tx1"/>
                </a:solidFill>
                <a:latin typeface="+mn-lt"/>
                <a:ea typeface="+mn-ea"/>
                <a:cs typeface="+mn-cs"/>
              </a:defRPr>
            </a:lvl2pPr>
            <a:lvl3pPr marL="811213" indent="-228600" algn="l" defTabSz="914400" rtl="0" eaLnBrk="1" latinLnBrk="0" hangingPunct="1">
              <a:spcBef>
                <a:spcPct val="20000"/>
              </a:spcBef>
              <a:buSzPct val="90000"/>
              <a:buFont typeface="Arial" pitchFamily="34" charset="0"/>
              <a:buChar char="‒"/>
              <a:defRPr lang="en-US" sz="1800" i="1" kern="1200" dirty="0" smtClean="0">
                <a:solidFill>
                  <a:schemeClr val="tx1"/>
                </a:solidFill>
                <a:latin typeface="+mn-lt"/>
                <a:ea typeface="+mn-ea"/>
                <a:cs typeface="+mn-cs"/>
              </a:defRPr>
            </a:lvl3pPr>
            <a:lvl4pPr marL="1200150" indent="-225425" algn="l" defTabSz="914400" rtl="0" eaLnBrk="1" latinLnBrk="0" hangingPunct="1">
              <a:spcBef>
                <a:spcPct val="20000"/>
              </a:spcBef>
              <a:buSzPct val="80000"/>
              <a:buFont typeface="Courier New" pitchFamily="49" charset="0"/>
              <a:buChar char="o"/>
              <a:defRPr lang="en-US" sz="1600" kern="1200" dirty="0" smtClean="0">
                <a:solidFill>
                  <a:schemeClr val="tx1"/>
                </a:solidFill>
                <a:latin typeface="+mn-lt"/>
                <a:ea typeface="+mn-ea"/>
                <a:cs typeface="+mn-cs"/>
              </a:defRPr>
            </a:lvl4pPr>
            <a:lvl5pPr marL="1604963" indent="-282575" algn="l" defTabSz="914400" rtl="0" eaLnBrk="1" latinLnBrk="0" hangingPunct="1">
              <a:spcBef>
                <a:spcPct val="20000"/>
              </a:spcBef>
              <a:buFont typeface="Arial" pitchFamily="34" charset="0"/>
              <a:buChar char="•"/>
              <a:defRPr lang="en-US"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200" dirty="0">
                <a:solidFill>
                  <a:schemeClr val="bg1"/>
                </a:solidFill>
              </a:rPr>
              <a:t>A Journey</a:t>
            </a:r>
          </a:p>
        </p:txBody>
      </p:sp>
      <p:sp>
        <p:nvSpPr>
          <p:cNvPr id="6" name="Title 1">
            <a:extLst>
              <a:ext uri="{FF2B5EF4-FFF2-40B4-BE49-F238E27FC236}">
                <a16:creationId xmlns:a16="http://schemas.microsoft.com/office/drawing/2014/main" id="{E52415EC-2065-4F0E-8BC8-03965170E264}"/>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Keeping the Family Together</a:t>
            </a:r>
          </a:p>
        </p:txBody>
      </p:sp>
      <p:pic>
        <p:nvPicPr>
          <p:cNvPr id="4" name="Picture 3">
            <a:extLst>
              <a:ext uri="{FF2B5EF4-FFF2-40B4-BE49-F238E27FC236}">
                <a16:creationId xmlns:a16="http://schemas.microsoft.com/office/drawing/2014/main" id="{23080B41-5BEA-4FC0-A29F-C7AB4E822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991" y="1613475"/>
            <a:ext cx="5626017" cy="3108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067399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1A3DE-6168-486F-AA31-6BCEF9EBE4CB}"/>
              </a:ext>
            </a:extLst>
          </p:cNvPr>
          <p:cNvSpPr txBox="1"/>
          <p:nvPr/>
        </p:nvSpPr>
        <p:spPr>
          <a:xfrm>
            <a:off x="539475" y="11160"/>
            <a:ext cx="5875965" cy="1384995"/>
          </a:xfrm>
          <a:prstGeom prst="rect">
            <a:avLst/>
          </a:prstGeom>
          <a:noFill/>
        </p:spPr>
        <p:txBody>
          <a:bodyPr wrap="square" rtlCol="0">
            <a:spAutoFit/>
          </a:bodyPr>
          <a:lstStyle/>
          <a:p>
            <a:pPr algn="ctr"/>
            <a:r>
              <a:rPr lang="en-US" sz="2800" b="1" dirty="0">
                <a:solidFill>
                  <a:schemeClr val="bg1"/>
                </a:solidFill>
              </a:rPr>
              <a:t>Family Values</a:t>
            </a:r>
          </a:p>
          <a:p>
            <a:pPr algn="ctr"/>
            <a:r>
              <a:rPr lang="en-US" sz="2800" b="1" dirty="0">
                <a:solidFill>
                  <a:schemeClr val="bg1"/>
                </a:solidFill>
              </a:rPr>
              <a:t>What values were most important to you as a child?  As an adult?</a:t>
            </a:r>
          </a:p>
        </p:txBody>
      </p:sp>
      <p:sp>
        <p:nvSpPr>
          <p:cNvPr id="5" name="Content Placeholder 2">
            <a:extLst>
              <a:ext uri="{FF2B5EF4-FFF2-40B4-BE49-F238E27FC236}">
                <a16:creationId xmlns:a16="http://schemas.microsoft.com/office/drawing/2014/main" id="{850991EA-583B-4980-8445-A3F888D4115E}"/>
              </a:ext>
            </a:extLst>
          </p:cNvPr>
          <p:cNvSpPr txBox="1">
            <a:spLocks/>
          </p:cNvSpPr>
          <p:nvPr/>
        </p:nvSpPr>
        <p:spPr>
          <a:xfrm>
            <a:off x="232235" y="1396154"/>
            <a:ext cx="8289036" cy="5182055"/>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effectLst>
                  <a:outerShdw blurRad="50800" dist="12700" dir="8100000" algn="tr" rotWithShape="0">
                    <a:prstClr val="black">
                      <a:alpha val="40000"/>
                    </a:prstClr>
                  </a:outerShdw>
                </a:effectLst>
              </a:rPr>
              <a:t>Tradition, ritual </a:t>
            </a:r>
          </a:p>
          <a:p>
            <a:pPr marL="0" indent="0" algn="ctr">
              <a:buFont typeface="Arial" pitchFamily="34" charset="0"/>
              <a:buNone/>
            </a:pPr>
            <a:r>
              <a:rPr lang="en-US" sz="2400" dirty="0">
                <a:effectLst>
                  <a:outerShdw blurRad="50800" dist="12700" dir="8100000" algn="tr" rotWithShape="0">
                    <a:prstClr val="black">
                      <a:alpha val="40000"/>
                    </a:prstClr>
                  </a:outerShdw>
                </a:effectLst>
              </a:rPr>
              <a:t>Hierarchy </a:t>
            </a:r>
          </a:p>
          <a:p>
            <a:pPr marL="0" indent="0" algn="ctr">
              <a:buFont typeface="Arial" pitchFamily="34" charset="0"/>
              <a:buNone/>
            </a:pPr>
            <a:r>
              <a:rPr lang="en-US" sz="2400" dirty="0">
                <a:effectLst>
                  <a:outerShdw blurRad="50800" dist="12700" dir="8100000" algn="tr" rotWithShape="0">
                    <a:prstClr val="black">
                      <a:alpha val="40000"/>
                    </a:prstClr>
                  </a:outerShdw>
                </a:effectLst>
              </a:rPr>
              <a:t>Equality or equity</a:t>
            </a:r>
          </a:p>
          <a:p>
            <a:pPr marL="0" indent="0" algn="ctr">
              <a:buFont typeface="Arial" pitchFamily="34" charset="0"/>
              <a:buNone/>
            </a:pPr>
            <a:r>
              <a:rPr lang="en-US" sz="2400" dirty="0">
                <a:effectLst>
                  <a:outerShdw blurRad="50800" dist="12700" dir="8100000" algn="tr" rotWithShape="0">
                    <a:prstClr val="black">
                      <a:alpha val="40000"/>
                    </a:prstClr>
                  </a:outerShdw>
                </a:effectLst>
              </a:rPr>
              <a:t> Religion</a:t>
            </a:r>
          </a:p>
          <a:p>
            <a:pPr marL="0" indent="0" algn="ctr">
              <a:buFont typeface="Arial" pitchFamily="34" charset="0"/>
              <a:buNone/>
            </a:pPr>
            <a:r>
              <a:rPr lang="en-US" sz="2400" dirty="0">
                <a:effectLst>
                  <a:outerShdw blurRad="50800" dist="12700" dir="8100000" algn="tr" rotWithShape="0">
                    <a:prstClr val="black">
                      <a:alpha val="40000"/>
                    </a:prstClr>
                  </a:outerShdw>
                </a:effectLst>
              </a:rPr>
              <a:t> Independence </a:t>
            </a:r>
          </a:p>
          <a:p>
            <a:pPr marL="0" indent="0" algn="ctr">
              <a:buFont typeface="Arial" pitchFamily="34" charset="0"/>
              <a:buNone/>
            </a:pPr>
            <a:r>
              <a:rPr lang="en-US" sz="2400" dirty="0">
                <a:effectLst>
                  <a:outerShdw blurRad="50800" dist="12700" dir="8100000" algn="tr" rotWithShape="0">
                    <a:prstClr val="black">
                      <a:alpha val="40000"/>
                    </a:prstClr>
                  </a:outerShdw>
                </a:effectLst>
              </a:rPr>
              <a:t>Work </a:t>
            </a:r>
          </a:p>
          <a:p>
            <a:pPr marL="0" indent="0" algn="ctr">
              <a:buFont typeface="Arial" pitchFamily="34" charset="0"/>
              <a:buNone/>
            </a:pPr>
            <a:r>
              <a:rPr lang="en-US" sz="2400" dirty="0">
                <a:effectLst>
                  <a:outerShdw blurRad="50800" dist="12700" dir="8100000" algn="tr" rotWithShape="0">
                    <a:prstClr val="black">
                      <a:alpha val="40000"/>
                    </a:prstClr>
                  </a:outerShdw>
                </a:effectLst>
              </a:rPr>
              <a:t>Education </a:t>
            </a:r>
          </a:p>
          <a:p>
            <a:pPr marL="0" indent="0" algn="ctr">
              <a:buFont typeface="Arial" pitchFamily="34" charset="0"/>
              <a:buNone/>
            </a:pPr>
            <a:r>
              <a:rPr lang="en-US" sz="2400" dirty="0">
                <a:effectLst>
                  <a:outerShdw blurRad="50800" dist="12700" dir="8100000" algn="tr" rotWithShape="0">
                    <a:prstClr val="black">
                      <a:alpha val="40000"/>
                    </a:prstClr>
                  </a:outerShdw>
                </a:effectLst>
              </a:rPr>
              <a:t>Money</a:t>
            </a:r>
          </a:p>
          <a:p>
            <a:pPr marL="0" indent="0" algn="ctr">
              <a:buFont typeface="Arial" pitchFamily="34" charset="0"/>
              <a:buNone/>
            </a:pPr>
            <a:r>
              <a:rPr lang="en-US" sz="2400" dirty="0">
                <a:effectLst>
                  <a:outerShdw blurRad="50800" dist="12700" dir="8100000" algn="tr" rotWithShape="0">
                    <a:prstClr val="black">
                      <a:alpha val="40000"/>
                    </a:prstClr>
                  </a:outerShdw>
                </a:effectLst>
              </a:rPr>
              <a:t>Love</a:t>
            </a:r>
          </a:p>
          <a:p>
            <a:pPr marL="0" indent="0" algn="ctr">
              <a:buFont typeface="Arial" pitchFamily="34" charset="0"/>
              <a:buNone/>
            </a:pPr>
            <a:r>
              <a:rPr lang="en-US" sz="2400" dirty="0">
                <a:effectLst>
                  <a:outerShdw blurRad="50800" dist="12700" dir="8100000" algn="tr" rotWithShape="0">
                    <a:prstClr val="black">
                      <a:alpha val="40000"/>
                    </a:prstClr>
                  </a:outerShdw>
                </a:effectLst>
              </a:rPr>
              <a:t> Food </a:t>
            </a:r>
          </a:p>
          <a:p>
            <a:pPr marL="0" indent="0" algn="ctr">
              <a:buFont typeface="Arial" pitchFamily="34" charset="0"/>
              <a:buNone/>
            </a:pPr>
            <a:r>
              <a:rPr lang="en-US" sz="2400" dirty="0">
                <a:effectLst>
                  <a:outerShdw blurRad="50800" dist="12700" dir="8100000" algn="tr" rotWithShape="0">
                    <a:prstClr val="black">
                      <a:alpha val="40000"/>
                    </a:prstClr>
                  </a:outerShdw>
                </a:effectLst>
              </a:rPr>
              <a:t>Other?</a:t>
            </a:r>
          </a:p>
        </p:txBody>
      </p:sp>
    </p:spTree>
    <p:extLst>
      <p:ext uri="{BB962C8B-B14F-4D97-AF65-F5344CB8AC3E}">
        <p14:creationId xmlns:p14="http://schemas.microsoft.com/office/powerpoint/2010/main" val="214047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070" y="1815990"/>
            <a:ext cx="8289036" cy="4351338"/>
          </a:xfrm>
        </p:spPr>
        <p:txBody>
          <a:bodyPr/>
          <a:lstStyle/>
          <a:p>
            <a:r>
              <a:rPr lang="en-US" b="1">
                <a:solidFill>
                  <a:srgbClr val="6AA2B8"/>
                </a:solidFill>
              </a:rPr>
              <a:t>Spouse or ex-spouse</a:t>
            </a:r>
          </a:p>
          <a:p>
            <a:r>
              <a:rPr lang="en-US" b="1">
                <a:solidFill>
                  <a:srgbClr val="6AA2B8"/>
                </a:solidFill>
              </a:rPr>
              <a:t>Mother or father</a:t>
            </a:r>
          </a:p>
          <a:p>
            <a:r>
              <a:rPr lang="en-US" b="1">
                <a:solidFill>
                  <a:srgbClr val="6AA2B8"/>
                </a:solidFill>
              </a:rPr>
              <a:t>Brother or sister</a:t>
            </a:r>
          </a:p>
          <a:p>
            <a:r>
              <a:rPr lang="en-US" b="1">
                <a:solidFill>
                  <a:srgbClr val="6AA2B8"/>
                </a:solidFill>
              </a:rPr>
              <a:t>Grandparents</a:t>
            </a:r>
          </a:p>
          <a:p>
            <a:r>
              <a:rPr lang="en-US" b="1">
                <a:solidFill>
                  <a:srgbClr val="6AA2B8"/>
                </a:solidFill>
              </a:rPr>
              <a:t>Significant other</a:t>
            </a:r>
          </a:p>
          <a:p>
            <a:r>
              <a:rPr lang="en-US" b="1">
                <a:solidFill>
                  <a:srgbClr val="6AA2B8"/>
                </a:solidFill>
              </a:rPr>
              <a:t>Friend, neighbor</a:t>
            </a:r>
          </a:p>
          <a:p>
            <a:r>
              <a:rPr lang="en-US" b="1">
                <a:solidFill>
                  <a:srgbClr val="6AA2B8"/>
                </a:solidFill>
              </a:rPr>
              <a:t>Client</a:t>
            </a:r>
          </a:p>
          <a:p>
            <a:pPr>
              <a:buNone/>
            </a:pPr>
            <a:endParaRPr lang="en-US"/>
          </a:p>
          <a:p>
            <a:pPr>
              <a:buNone/>
            </a:pPr>
            <a:endParaRPr lang="en-US"/>
          </a:p>
        </p:txBody>
      </p:sp>
      <p:pic>
        <p:nvPicPr>
          <p:cNvPr id="6" name="Picture 5" descr="images (12).jpg"/>
          <p:cNvPicPr>
            <a:picLocks noChangeAspect="1"/>
          </p:cNvPicPr>
          <p:nvPr/>
        </p:nvPicPr>
        <p:blipFill>
          <a:blip r:embed="rId3" cstate="print"/>
          <a:stretch>
            <a:fillRect/>
          </a:stretch>
        </p:blipFill>
        <p:spPr>
          <a:xfrm>
            <a:off x="4522906" y="2084825"/>
            <a:ext cx="4267200" cy="3657600"/>
          </a:xfrm>
          <a:prstGeom prst="ellipse">
            <a:avLst/>
          </a:prstGeom>
          <a:ln>
            <a:noFill/>
          </a:ln>
          <a:effectLst>
            <a:softEdge rad="112500"/>
          </a:effectLst>
        </p:spPr>
      </p:pic>
      <p:sp>
        <p:nvSpPr>
          <p:cNvPr id="7" name="Title 1">
            <a:extLst>
              <a:ext uri="{FF2B5EF4-FFF2-40B4-BE49-F238E27FC236}">
                <a16:creationId xmlns:a16="http://schemas.microsoft.com/office/drawing/2014/main" id="{1044C242-947C-42F0-A6F1-F3AB6EFB8FDD}"/>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Who Are We Caring For?</a:t>
            </a:r>
          </a:p>
        </p:txBody>
      </p:sp>
    </p:spTree>
    <p:extLst>
      <p:ext uri="{BB962C8B-B14F-4D97-AF65-F5344CB8AC3E}">
        <p14:creationId xmlns:p14="http://schemas.microsoft.com/office/powerpoint/2010/main" val="326363886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070" y="1662370"/>
            <a:ext cx="8289036" cy="4351338"/>
          </a:xfrm>
          <a:solidFill>
            <a:srgbClr val="7ABC4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fontRef>
        </p:style>
        <p:txBody>
          <a:bodyPr>
            <a:normAutofit/>
          </a:bodyPr>
          <a:lstStyle/>
          <a:p>
            <a:r>
              <a:rPr lang="en-US" sz="2800" b="1">
                <a:solidFill>
                  <a:schemeClr val="bg1"/>
                </a:solidFill>
              </a:rPr>
              <a:t>“In sickness and in health.” </a:t>
            </a:r>
          </a:p>
          <a:p>
            <a:r>
              <a:rPr lang="en-US" sz="2800" b="1">
                <a:solidFill>
                  <a:schemeClr val="bg1"/>
                </a:solidFill>
              </a:rPr>
              <a:t>I’m the only one who would do it.</a:t>
            </a:r>
          </a:p>
          <a:p>
            <a:r>
              <a:rPr lang="en-US" sz="2800" b="1">
                <a:solidFill>
                  <a:schemeClr val="bg1"/>
                </a:solidFill>
              </a:rPr>
              <a:t>My family member would have done it for me.</a:t>
            </a:r>
          </a:p>
          <a:p>
            <a:r>
              <a:rPr lang="en-US" sz="2800" b="1">
                <a:solidFill>
                  <a:schemeClr val="bg1"/>
                </a:solidFill>
              </a:rPr>
              <a:t>I promised them I wouldn’t “put them away.” </a:t>
            </a:r>
          </a:p>
          <a:p>
            <a:r>
              <a:rPr lang="en-US" sz="2800" b="1">
                <a:solidFill>
                  <a:schemeClr val="bg1"/>
                </a:solidFill>
              </a:rPr>
              <a:t>No one can provide the care I can.</a:t>
            </a:r>
          </a:p>
          <a:p>
            <a:r>
              <a:rPr lang="en-US" sz="2800" b="1">
                <a:solidFill>
                  <a:schemeClr val="bg1"/>
                </a:solidFill>
              </a:rPr>
              <a:t>It just happened. </a:t>
            </a:r>
          </a:p>
          <a:p>
            <a:r>
              <a:rPr lang="en-US" sz="2800" b="1">
                <a:solidFill>
                  <a:schemeClr val="bg1"/>
                </a:solidFill>
              </a:rPr>
              <a:t>Family responsibility.</a:t>
            </a:r>
          </a:p>
          <a:p>
            <a:r>
              <a:rPr lang="en-US" sz="2800" b="1">
                <a:solidFill>
                  <a:schemeClr val="bg1"/>
                </a:solidFill>
              </a:rPr>
              <a:t>Cultural beliefs.</a:t>
            </a:r>
          </a:p>
          <a:p>
            <a:endParaRPr lang="en-US" sz="2400"/>
          </a:p>
        </p:txBody>
      </p:sp>
      <p:pic>
        <p:nvPicPr>
          <p:cNvPr id="6" name="Picture 5" descr="images (14).jpg"/>
          <p:cNvPicPr>
            <a:picLocks noChangeAspect="1"/>
          </p:cNvPicPr>
          <p:nvPr/>
        </p:nvPicPr>
        <p:blipFill rotWithShape="1">
          <a:blip r:embed="rId3" cstate="print"/>
          <a:srcRect l="19155" r="19617"/>
          <a:stretch/>
        </p:blipFill>
        <p:spPr>
          <a:xfrm>
            <a:off x="5954216" y="3800461"/>
            <a:ext cx="2751344" cy="2103120"/>
          </a:xfrm>
          <a:prstGeom prst="rect">
            <a:avLst/>
          </a:prstGeom>
          <a:ln>
            <a:noFill/>
          </a:ln>
          <a:effectLst>
            <a:softEdge rad="112500"/>
          </a:effectLst>
        </p:spPr>
      </p:pic>
      <p:sp>
        <p:nvSpPr>
          <p:cNvPr id="7" name="Title 1">
            <a:extLst>
              <a:ext uri="{FF2B5EF4-FFF2-40B4-BE49-F238E27FC236}">
                <a16:creationId xmlns:a16="http://schemas.microsoft.com/office/drawing/2014/main" id="{A4C12DF6-EAA7-470F-816A-46B5D9AF415D}"/>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Why Do We </a:t>
            </a:r>
          </a:p>
          <a:p>
            <a:pPr algn="l"/>
            <a:r>
              <a:rPr lang="en-US" sz="3600" b="1" dirty="0">
                <a:solidFill>
                  <a:schemeClr val="bg1"/>
                </a:solidFill>
              </a:rPr>
              <a:t>Become Caregivers?</a:t>
            </a:r>
          </a:p>
        </p:txBody>
      </p:sp>
    </p:spTree>
    <p:extLst>
      <p:ext uri="{BB962C8B-B14F-4D97-AF65-F5344CB8AC3E}">
        <p14:creationId xmlns:p14="http://schemas.microsoft.com/office/powerpoint/2010/main" val="414997670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425" y="1586805"/>
            <a:ext cx="5146270" cy="4953000"/>
          </a:xfrm>
          <a:noFill/>
          <a:ln>
            <a:noFill/>
          </a:ln>
        </p:spPr>
        <p:style>
          <a:lnRef idx="0">
            <a:scrgbClr r="0" g="0" b="0"/>
          </a:lnRef>
          <a:fillRef idx="0">
            <a:scrgbClr r="0" g="0" b="0"/>
          </a:fillRef>
          <a:effectRef idx="0">
            <a:scrgbClr r="0" g="0" b="0"/>
          </a:effectRef>
          <a:fontRef idx="minor">
            <a:schemeClr val="dk1"/>
          </a:fontRef>
        </p:style>
        <p:txBody>
          <a:bodyPr numCol="2">
            <a:normAutofit/>
          </a:bodyPr>
          <a:lstStyle/>
          <a:p>
            <a:r>
              <a:rPr lang="en-US" sz="2800" b="1">
                <a:solidFill>
                  <a:srgbClr val="6AA2B8"/>
                </a:solidFill>
              </a:rPr>
              <a:t>Denial</a:t>
            </a:r>
          </a:p>
          <a:p>
            <a:r>
              <a:rPr lang="en-US" sz="2800" b="1">
                <a:solidFill>
                  <a:srgbClr val="6AA2B8"/>
                </a:solidFill>
              </a:rPr>
              <a:t>Anger</a:t>
            </a:r>
          </a:p>
          <a:p>
            <a:r>
              <a:rPr lang="en-US" sz="2800" b="1">
                <a:solidFill>
                  <a:srgbClr val="6AA2B8"/>
                </a:solidFill>
              </a:rPr>
              <a:t>Social Withdrawal</a:t>
            </a:r>
          </a:p>
          <a:p>
            <a:r>
              <a:rPr lang="en-US" sz="2800" b="1">
                <a:solidFill>
                  <a:srgbClr val="6AA2B8"/>
                </a:solidFill>
              </a:rPr>
              <a:t>Anxiety</a:t>
            </a:r>
          </a:p>
          <a:p>
            <a:r>
              <a:rPr lang="en-US" sz="2800" b="1">
                <a:solidFill>
                  <a:srgbClr val="6AA2B8"/>
                </a:solidFill>
              </a:rPr>
              <a:t>Depression</a:t>
            </a:r>
          </a:p>
          <a:p>
            <a:r>
              <a:rPr lang="en-US" sz="2800" b="1">
                <a:solidFill>
                  <a:srgbClr val="6AA2B8"/>
                </a:solidFill>
              </a:rPr>
              <a:t>Exhaustion</a:t>
            </a:r>
          </a:p>
          <a:p>
            <a:endParaRPr lang="en-US" sz="2800" b="1">
              <a:solidFill>
                <a:srgbClr val="6AA2B8"/>
              </a:solidFill>
            </a:endParaRPr>
          </a:p>
          <a:p>
            <a:endParaRPr lang="en-US" sz="2800" b="1">
              <a:solidFill>
                <a:srgbClr val="6AA2B8"/>
              </a:solidFill>
            </a:endParaRPr>
          </a:p>
          <a:p>
            <a:r>
              <a:rPr lang="en-US" sz="2800" b="1">
                <a:solidFill>
                  <a:srgbClr val="6AA2B8"/>
                </a:solidFill>
              </a:rPr>
              <a:t>Sleeplessness</a:t>
            </a:r>
          </a:p>
          <a:p>
            <a:r>
              <a:rPr lang="en-US" sz="2800" b="1">
                <a:solidFill>
                  <a:srgbClr val="6AA2B8"/>
                </a:solidFill>
              </a:rPr>
              <a:t>Irritability</a:t>
            </a:r>
          </a:p>
          <a:p>
            <a:r>
              <a:rPr lang="en-US" sz="2800" b="1">
                <a:solidFill>
                  <a:srgbClr val="6AA2B8"/>
                </a:solidFill>
              </a:rPr>
              <a:t>Lack of Concentration</a:t>
            </a:r>
          </a:p>
          <a:p>
            <a:r>
              <a:rPr lang="en-US" sz="2800" b="1">
                <a:solidFill>
                  <a:srgbClr val="6AA2B8"/>
                </a:solidFill>
              </a:rPr>
              <a:t>Health Problems</a:t>
            </a:r>
          </a:p>
          <a:p>
            <a:r>
              <a:rPr lang="en-US" sz="2800" b="1">
                <a:solidFill>
                  <a:srgbClr val="6AA2B8"/>
                </a:solidFill>
              </a:rPr>
              <a:t>Guilt</a:t>
            </a:r>
          </a:p>
          <a:p>
            <a:endParaRPr lang="en-US"/>
          </a:p>
        </p:txBody>
      </p:sp>
      <p:sp>
        <p:nvSpPr>
          <p:cNvPr id="7" name="Title 1">
            <a:extLst>
              <a:ext uri="{FF2B5EF4-FFF2-40B4-BE49-F238E27FC236}">
                <a16:creationId xmlns:a16="http://schemas.microsoft.com/office/drawing/2014/main" id="{9C185C1D-C4C0-4D06-A3EC-5D0A43B242BE}"/>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11 Symptoms of </a:t>
            </a:r>
          </a:p>
          <a:p>
            <a:pPr algn="l"/>
            <a:r>
              <a:rPr lang="en-US" sz="3600" b="1" dirty="0">
                <a:solidFill>
                  <a:schemeClr val="bg1"/>
                </a:solidFill>
              </a:rPr>
              <a:t>Caregiver Stress</a:t>
            </a:r>
          </a:p>
        </p:txBody>
      </p:sp>
      <p:pic>
        <p:nvPicPr>
          <p:cNvPr id="9" name="Picture 8">
            <a:extLst>
              <a:ext uri="{FF2B5EF4-FFF2-40B4-BE49-F238E27FC236}">
                <a16:creationId xmlns:a16="http://schemas.microsoft.com/office/drawing/2014/main" id="{7A1876D9-D703-489A-BF44-50190E0BFBD4}"/>
              </a:ext>
            </a:extLst>
          </p:cNvPr>
          <p:cNvPicPr>
            <a:picLocks noChangeAspect="1"/>
          </p:cNvPicPr>
          <p:nvPr/>
        </p:nvPicPr>
        <p:blipFill rotWithShape="1">
          <a:blip r:embed="rId3">
            <a:extLst>
              <a:ext uri="{28A0092B-C50C-407E-A947-70E740481C1C}">
                <a14:useLocalDpi xmlns:a14="http://schemas.microsoft.com/office/drawing/2010/main" val="0"/>
              </a:ext>
            </a:extLst>
          </a:blip>
          <a:srcRect l="7657" r="3483"/>
          <a:stretch/>
        </p:blipFill>
        <p:spPr>
          <a:xfrm>
            <a:off x="5094249" y="3352190"/>
            <a:ext cx="4049751" cy="2834640"/>
          </a:xfrm>
          <a:prstGeom prst="rect">
            <a:avLst/>
          </a:prstGeom>
          <a:ln>
            <a:noFill/>
          </a:ln>
          <a:effectLst>
            <a:softEdge rad="112500"/>
          </a:effectLst>
        </p:spPr>
      </p:pic>
      <p:pic>
        <p:nvPicPr>
          <p:cNvPr id="10" name="Picture 9">
            <a:extLst>
              <a:ext uri="{FF2B5EF4-FFF2-40B4-BE49-F238E27FC236}">
                <a16:creationId xmlns:a16="http://schemas.microsoft.com/office/drawing/2014/main" id="{07F95A83-FFEF-4CC4-A27B-1B95D0E3D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49101">
            <a:off x="5249843" y="3624874"/>
            <a:ext cx="1906171" cy="1097280"/>
          </a:xfrm>
          <a:prstGeom prst="rect">
            <a:avLst/>
          </a:prstGeom>
        </p:spPr>
      </p:pic>
    </p:spTree>
    <p:extLst>
      <p:ext uri="{BB962C8B-B14F-4D97-AF65-F5344CB8AC3E}">
        <p14:creationId xmlns:p14="http://schemas.microsoft.com/office/powerpoint/2010/main" val="237891786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F26F785-8044-4725-B351-30E4AE7666DE}"/>
              </a:ext>
            </a:extLst>
          </p:cNvPr>
          <p:cNvSpPr/>
          <p:nvPr/>
        </p:nvSpPr>
        <p:spPr>
          <a:xfrm>
            <a:off x="1538005" y="2196168"/>
            <a:ext cx="2112275" cy="2189085"/>
          </a:xfrm>
          <a:prstGeom prst="ellipse">
            <a:avLst/>
          </a:prstGeom>
          <a:solidFill>
            <a:srgbClr val="6AA2B8"/>
          </a:solidFill>
          <a:ln>
            <a:noFill/>
          </a:ln>
          <a:effectLst>
            <a:outerShdw blurRad="508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ffectLst>
                  <a:outerShdw blurRad="38100" dist="38100" dir="2700000" algn="tl">
                    <a:srgbClr val="000000">
                      <a:alpha val="43137"/>
                    </a:srgbClr>
                  </a:outerShdw>
                </a:effectLst>
              </a:rPr>
              <a:t>Higher Levels of Depression</a:t>
            </a:r>
          </a:p>
        </p:txBody>
      </p:sp>
      <p:sp>
        <p:nvSpPr>
          <p:cNvPr id="7" name="Oval 6">
            <a:extLst>
              <a:ext uri="{FF2B5EF4-FFF2-40B4-BE49-F238E27FC236}">
                <a16:creationId xmlns:a16="http://schemas.microsoft.com/office/drawing/2014/main" id="{BDCBE4D4-B69B-48FA-8FCD-C0BFAD02EC28}"/>
              </a:ext>
            </a:extLst>
          </p:cNvPr>
          <p:cNvSpPr/>
          <p:nvPr/>
        </p:nvSpPr>
        <p:spPr>
          <a:xfrm>
            <a:off x="3473995" y="2196169"/>
            <a:ext cx="2112275" cy="2189085"/>
          </a:xfrm>
          <a:prstGeom prst="ellipse">
            <a:avLst/>
          </a:prstGeom>
          <a:solidFill>
            <a:srgbClr val="7ABC43"/>
          </a:solidFill>
          <a:ln>
            <a:noFill/>
          </a:ln>
          <a:effectLst>
            <a:outerShdw blurRad="508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effectLst>
                  <a:outerShdw blurRad="38100" dist="38100" dir="2700000" algn="tl">
                    <a:srgbClr val="000000">
                      <a:alpha val="43137"/>
                    </a:srgbClr>
                  </a:outerShdw>
                </a:effectLst>
              </a:rPr>
              <a:t>Higher Levels of Stress &amp; Frustration</a:t>
            </a:r>
          </a:p>
        </p:txBody>
      </p:sp>
      <p:sp>
        <p:nvSpPr>
          <p:cNvPr id="8" name="Oval 7">
            <a:extLst>
              <a:ext uri="{FF2B5EF4-FFF2-40B4-BE49-F238E27FC236}">
                <a16:creationId xmlns:a16="http://schemas.microsoft.com/office/drawing/2014/main" id="{25EA2233-D89B-47B9-8649-4842D0425A10}"/>
              </a:ext>
            </a:extLst>
          </p:cNvPr>
          <p:cNvSpPr/>
          <p:nvPr/>
        </p:nvSpPr>
        <p:spPr>
          <a:xfrm>
            <a:off x="5416910" y="2196168"/>
            <a:ext cx="2112275" cy="2189085"/>
          </a:xfrm>
          <a:prstGeom prst="ellipse">
            <a:avLst/>
          </a:prstGeom>
          <a:solidFill>
            <a:srgbClr val="B34FC5"/>
          </a:solidFill>
          <a:ln>
            <a:noFill/>
          </a:ln>
          <a:effectLst>
            <a:outerShdw blurRad="508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effectLst>
                  <a:outerShdw blurRad="38100" dist="38100" dir="2700000" algn="tl">
                    <a:srgbClr val="000000">
                      <a:alpha val="43137"/>
                    </a:srgbClr>
                  </a:outerShdw>
                </a:effectLst>
              </a:rPr>
              <a:t>Often in Worse Health than Non-Caregiver</a:t>
            </a:r>
            <a:r>
              <a:rPr lang="en-US" sz="2000"/>
              <a:t>s</a:t>
            </a:r>
          </a:p>
        </p:txBody>
      </p:sp>
      <p:sp>
        <p:nvSpPr>
          <p:cNvPr id="9" name="Oval 8">
            <a:extLst>
              <a:ext uri="{FF2B5EF4-FFF2-40B4-BE49-F238E27FC236}">
                <a16:creationId xmlns:a16="http://schemas.microsoft.com/office/drawing/2014/main" id="{B9DF21D4-C374-4905-AC56-8BF19FD22F68}"/>
              </a:ext>
            </a:extLst>
          </p:cNvPr>
          <p:cNvSpPr/>
          <p:nvPr/>
        </p:nvSpPr>
        <p:spPr>
          <a:xfrm>
            <a:off x="2496972" y="3881272"/>
            <a:ext cx="2112275" cy="2189085"/>
          </a:xfrm>
          <a:prstGeom prst="ellipse">
            <a:avLst/>
          </a:prstGeom>
          <a:solidFill>
            <a:srgbClr val="FFCE00"/>
          </a:solidFill>
          <a:ln>
            <a:noFill/>
          </a:ln>
          <a:effectLst>
            <a:outerShdw blurRad="508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effectLst>
                  <a:outerShdw blurRad="38100" dist="38100" dir="2700000" algn="tl">
                    <a:srgbClr val="000000">
                      <a:alpha val="43137"/>
                    </a:srgbClr>
                  </a:outerShdw>
                </a:effectLst>
              </a:rPr>
              <a:t>Increased Risk of Heart Disease</a:t>
            </a:r>
          </a:p>
        </p:txBody>
      </p:sp>
      <p:sp>
        <p:nvSpPr>
          <p:cNvPr id="10" name="Oval 9">
            <a:extLst>
              <a:ext uri="{FF2B5EF4-FFF2-40B4-BE49-F238E27FC236}">
                <a16:creationId xmlns:a16="http://schemas.microsoft.com/office/drawing/2014/main" id="{13570BBB-AF9E-4A45-B1E2-8D33256D0872}"/>
              </a:ext>
            </a:extLst>
          </p:cNvPr>
          <p:cNvSpPr/>
          <p:nvPr/>
        </p:nvSpPr>
        <p:spPr>
          <a:xfrm>
            <a:off x="4456785" y="3881272"/>
            <a:ext cx="2112275" cy="2189085"/>
          </a:xfrm>
          <a:prstGeom prst="ellipse">
            <a:avLst/>
          </a:prstGeom>
          <a:solidFill>
            <a:srgbClr val="B7814F"/>
          </a:solidFill>
          <a:ln>
            <a:noFill/>
          </a:ln>
          <a:effectLst>
            <a:outerShdw blurRad="508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Lower Levels of Self-Care</a:t>
            </a:r>
          </a:p>
        </p:txBody>
      </p:sp>
      <p:sp>
        <p:nvSpPr>
          <p:cNvPr id="11" name="Title 1">
            <a:extLst>
              <a:ext uri="{FF2B5EF4-FFF2-40B4-BE49-F238E27FC236}">
                <a16:creationId xmlns:a16="http://schemas.microsoft.com/office/drawing/2014/main" id="{85300C93-6F64-4680-9DA5-46A0FA177C5A}"/>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The Impact of </a:t>
            </a:r>
          </a:p>
          <a:p>
            <a:pPr algn="l"/>
            <a:r>
              <a:rPr lang="en-US" sz="3600" b="1" dirty="0">
                <a:solidFill>
                  <a:schemeClr val="bg1"/>
                </a:solidFill>
              </a:rPr>
              <a:t>Caregiver Stress</a:t>
            </a:r>
          </a:p>
        </p:txBody>
      </p:sp>
    </p:spTree>
    <p:extLst>
      <p:ext uri="{BB962C8B-B14F-4D97-AF65-F5344CB8AC3E}">
        <p14:creationId xmlns:p14="http://schemas.microsoft.com/office/powerpoint/2010/main" val="425088363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830" y="1739180"/>
            <a:ext cx="3845965" cy="4248314"/>
          </a:xfrm>
        </p:spPr>
        <p:txBody>
          <a:bodyPr>
            <a:normAutofit lnSpcReduction="10000"/>
          </a:bodyPr>
          <a:lstStyle/>
          <a:p>
            <a:r>
              <a:rPr lang="en-US" b="1">
                <a:solidFill>
                  <a:srgbClr val="7ABC43"/>
                </a:solidFill>
              </a:rPr>
              <a:t>Recognize warning signs early.</a:t>
            </a:r>
          </a:p>
          <a:p>
            <a:r>
              <a:rPr lang="en-US" b="1">
                <a:solidFill>
                  <a:srgbClr val="7ABC43"/>
                </a:solidFill>
              </a:rPr>
              <a:t>Identify sources of stress.</a:t>
            </a:r>
          </a:p>
          <a:p>
            <a:r>
              <a:rPr lang="en-US" b="1">
                <a:solidFill>
                  <a:srgbClr val="7ABC43"/>
                </a:solidFill>
              </a:rPr>
              <a:t>Identify what you can and cannot change.</a:t>
            </a:r>
          </a:p>
          <a:p>
            <a:r>
              <a:rPr lang="en-US" b="1">
                <a:solidFill>
                  <a:srgbClr val="7ABC43"/>
                </a:solidFill>
              </a:rPr>
              <a:t>Take action.</a:t>
            </a:r>
          </a:p>
        </p:txBody>
      </p:sp>
      <p:sp>
        <p:nvSpPr>
          <p:cNvPr id="7" name="Title 1">
            <a:extLst>
              <a:ext uri="{FF2B5EF4-FFF2-40B4-BE49-F238E27FC236}">
                <a16:creationId xmlns:a16="http://schemas.microsoft.com/office/drawing/2014/main" id="{87A422E3-4D55-47BF-B855-797259E288FB}"/>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bg1"/>
                </a:solidFill>
              </a:rPr>
              <a:t>Tips For Dealing With Stress</a:t>
            </a:r>
          </a:p>
        </p:txBody>
      </p:sp>
      <p:pic>
        <p:nvPicPr>
          <p:cNvPr id="8" name="Picture 7">
            <a:extLst>
              <a:ext uri="{FF2B5EF4-FFF2-40B4-BE49-F238E27FC236}">
                <a16:creationId xmlns:a16="http://schemas.microsoft.com/office/drawing/2014/main" id="{3BA3C3BE-4420-4DF4-9A44-D8222FF673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9795" y="2217417"/>
            <a:ext cx="4937760" cy="3291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5524090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070" y="1969610"/>
            <a:ext cx="8456026" cy="4248314"/>
          </a:xfrm>
          <a:ln>
            <a:solidFill>
              <a:schemeClr val="bg1"/>
            </a:solidFill>
          </a:ln>
        </p:spPr>
        <p:txBody>
          <a:bodyPr>
            <a:normAutofit/>
          </a:bodyPr>
          <a:lstStyle/>
          <a:p>
            <a:r>
              <a:rPr lang="en-US" b="1" dirty="0">
                <a:solidFill>
                  <a:srgbClr val="7ABC43"/>
                </a:solidFill>
              </a:rPr>
              <a:t>Wisconsin Institute for Healthy Aging (WIHA): Powerful Tools for Caregivers</a:t>
            </a:r>
          </a:p>
          <a:p>
            <a:pPr marL="457200" lvl="1" indent="0">
              <a:buNone/>
            </a:pPr>
            <a:r>
              <a:rPr lang="en-US" sz="2400" b="1" dirty="0">
                <a:solidFill>
                  <a:srgbClr val="6AA2B8"/>
                </a:solidFill>
              </a:rPr>
              <a:t>(</a:t>
            </a:r>
            <a:r>
              <a:rPr lang="en-US" sz="2400" b="1" dirty="0">
                <a:solidFill>
                  <a:srgbClr val="6AA2B8"/>
                </a:solidFill>
                <a:hlinkClick r:id="rId3"/>
              </a:rPr>
              <a:t>www.wihealthyaging.org/powerful-tools-for-caregivers</a:t>
            </a:r>
            <a:r>
              <a:rPr lang="en-US" sz="2400" b="1" dirty="0">
                <a:solidFill>
                  <a:srgbClr val="6AA2B8"/>
                </a:solidFill>
              </a:rPr>
              <a:t>) </a:t>
            </a:r>
          </a:p>
          <a:p>
            <a:pPr marL="457200" lvl="1" indent="0">
              <a:buNone/>
            </a:pPr>
            <a:endParaRPr lang="en-US" sz="2400" b="1" dirty="0">
              <a:solidFill>
                <a:srgbClr val="6AA2B8"/>
              </a:solidFill>
            </a:endParaRPr>
          </a:p>
          <a:p>
            <a:r>
              <a:rPr lang="en-US" b="1" dirty="0">
                <a:solidFill>
                  <a:srgbClr val="7ABC43"/>
                </a:solidFill>
              </a:rPr>
              <a:t>Department of Health Services (DHS): Dementia-Friendly Employers Toolkit</a:t>
            </a:r>
          </a:p>
          <a:p>
            <a:pPr marL="457200" lvl="1" indent="0">
              <a:buNone/>
            </a:pPr>
            <a:r>
              <a:rPr lang="en-US" sz="2400" b="1" dirty="0">
                <a:solidFill>
                  <a:srgbClr val="6AA2B8"/>
                </a:solidFill>
              </a:rPr>
              <a:t>(</a:t>
            </a:r>
            <a:r>
              <a:rPr lang="en-US" sz="2400" b="1" dirty="0">
                <a:solidFill>
                  <a:srgbClr val="6AA2B8"/>
                </a:solidFill>
                <a:hlinkClick r:id="rId4"/>
              </a:rPr>
              <a:t>www.dhs.wisconsin.gov/dementia/employers.htm</a:t>
            </a:r>
            <a:r>
              <a:rPr lang="en-US" sz="2400" b="1" dirty="0">
                <a:solidFill>
                  <a:srgbClr val="6AA2B8"/>
                </a:solidFill>
              </a:rPr>
              <a:t>)</a:t>
            </a:r>
          </a:p>
        </p:txBody>
      </p:sp>
      <p:sp>
        <p:nvSpPr>
          <p:cNvPr id="7" name="Title 1">
            <a:extLst>
              <a:ext uri="{FF2B5EF4-FFF2-40B4-BE49-F238E27FC236}">
                <a16:creationId xmlns:a16="http://schemas.microsoft.com/office/drawing/2014/main" id="{87A422E3-4D55-47BF-B855-797259E288FB}"/>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Resources for Caregivers</a:t>
            </a:r>
          </a:p>
        </p:txBody>
      </p:sp>
    </p:spTree>
    <p:extLst>
      <p:ext uri="{BB962C8B-B14F-4D97-AF65-F5344CB8AC3E}">
        <p14:creationId xmlns:p14="http://schemas.microsoft.com/office/powerpoint/2010/main" val="192519607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70" y="279790"/>
            <a:ext cx="8148786" cy="579438"/>
          </a:xfrm>
        </p:spPr>
        <p:txBody>
          <a:bodyPr/>
          <a:lstStyle/>
          <a:p>
            <a:pPr algn="l"/>
            <a:r>
              <a:rPr lang="en-US" sz="3600" b="1" i="0" dirty="0">
                <a:solidFill>
                  <a:schemeClr val="bg1"/>
                </a:solidFill>
              </a:rPr>
              <a:t>About Your Presenter</a:t>
            </a:r>
          </a:p>
        </p:txBody>
      </p:sp>
      <p:sp>
        <p:nvSpPr>
          <p:cNvPr id="5" name="Rectangle: Rounded Corners 4"/>
          <p:cNvSpPr/>
          <p:nvPr/>
        </p:nvSpPr>
        <p:spPr>
          <a:xfrm>
            <a:off x="501070" y="1585560"/>
            <a:ext cx="8148786" cy="2035465"/>
          </a:xfrm>
          <a:prstGeom prst="roundRect">
            <a:avLst/>
          </a:prstGeom>
          <a:solidFill>
            <a:srgbClr val="7ABC43"/>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effectLst>
                  <a:outerShdw blurRad="38100" dist="38100" dir="2700000" algn="tl">
                    <a:srgbClr val="000000">
                      <a:alpha val="43137"/>
                    </a:srgbClr>
                  </a:outerShdw>
                </a:effectLst>
              </a:rPr>
              <a:t>TASHA ORR-HOLMES </a:t>
            </a:r>
            <a:r>
              <a:rPr lang="en-US" sz="1500" b="1" dirty="0">
                <a:effectLst>
                  <a:outerShdw blurRad="38100" dist="38100" dir="2700000" algn="tl">
                    <a:srgbClr val="000000">
                      <a:alpha val="43137"/>
                    </a:srgbClr>
                  </a:outerShdw>
                </a:effectLst>
              </a:rPr>
              <a:t>is the Community Partnership Specialist at TMG, where she partners with people, their families and community toward the goal of living full lives in their community. She is dedicated to supporting individuals in their use of self-directed long-term support services.  Her career experience includes supporting individuals and their caregivers on their journey living with Alzheimer’s and supporting underserved populations in accessing health care. Tasha lives in Milwaukee, Wisconsin with her family. Tasha’s personal experience as the caregiver for her grandparents fuels her passion and advocacy for others. </a:t>
            </a:r>
          </a:p>
          <a:p>
            <a:r>
              <a:rPr lang="en-US" sz="1500" b="1" dirty="0">
                <a:effectLst>
                  <a:outerShdw blurRad="38100" dist="38100" dir="2700000" algn="tl">
                    <a:srgbClr val="000000">
                      <a:alpha val="43137"/>
                    </a:srgbClr>
                  </a:outerShdw>
                </a:effectLst>
              </a:rPr>
              <a:t>Contact Tasha at TSOrr-Holmes@tmgwisconin.com </a:t>
            </a:r>
          </a:p>
        </p:txBody>
      </p:sp>
      <p:sp>
        <p:nvSpPr>
          <p:cNvPr id="4" name="Rectangle: Rounded Corners 3">
            <a:extLst>
              <a:ext uri="{FF2B5EF4-FFF2-40B4-BE49-F238E27FC236}">
                <a16:creationId xmlns:a16="http://schemas.microsoft.com/office/drawing/2014/main" id="{CE5C77EE-0B18-449B-A37B-9C573207931C}"/>
              </a:ext>
            </a:extLst>
          </p:cNvPr>
          <p:cNvSpPr/>
          <p:nvPr/>
        </p:nvSpPr>
        <p:spPr>
          <a:xfrm>
            <a:off x="501070" y="3736240"/>
            <a:ext cx="8148786" cy="2381110"/>
          </a:xfrm>
          <a:prstGeom prst="roundRect">
            <a:avLst/>
          </a:prstGeom>
          <a:solidFill>
            <a:srgbClr val="6AA2B8"/>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effectLst>
                  <a:outerShdw blurRad="38100" dist="38100" dir="2700000" algn="tl">
                    <a:srgbClr val="000000">
                      <a:alpha val="43137"/>
                    </a:srgbClr>
                  </a:outerShdw>
                </a:effectLst>
              </a:rPr>
              <a:t>DAVE VERBAN </a:t>
            </a:r>
            <a:r>
              <a:rPr lang="en-US" sz="1500" b="1" dirty="0">
                <a:effectLst>
                  <a:outerShdw blurRad="38100" dist="38100" dir="2700000" algn="tl">
                    <a:srgbClr val="000000">
                      <a:alpha val="43137"/>
                    </a:srgbClr>
                  </a:outerShdw>
                </a:effectLst>
              </a:rPr>
              <a:t>is the Senior Learning and Development Consultant at TMG by Magellan Health. He supports TMG’s culture of partnership by ensuring the principles of self-determination person-centered thinking are infused throughout the organization. He is also the Limited English Proficiency Coordinator and a member of TMG’s Civil Rights Compliance team. In 19 years at TMG, Dave has filled a variety of roles, always working to support TMG’s mission by amplifying the voices of people with disabilities, older adults, and their families. Prior to joining TMG, Dave worked in supported employment, and as an advocate for children and adults with disabilities and their families. In addition to his work with TMG, Dave also holds a part-time teaching position with the UW School of Medicine and Public Health. Contact Dave at DVerban@tmgwisconsin.com </a:t>
            </a:r>
          </a:p>
          <a:p>
            <a:endParaRPr lang="en-US" sz="1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49703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A422E3-4D55-47BF-B855-797259E288FB}"/>
              </a:ext>
            </a:extLst>
          </p:cNvPr>
          <p:cNvSpPr txBox="1">
            <a:spLocks/>
          </p:cNvSpPr>
          <p:nvPr/>
        </p:nvSpPr>
        <p:spPr>
          <a:xfrm>
            <a:off x="193830" y="0"/>
            <a:ext cx="6136136" cy="144243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rPr>
              <a:t>Georgetown University </a:t>
            </a:r>
          </a:p>
          <a:p>
            <a:pPr algn="l"/>
            <a:r>
              <a:rPr lang="en-US" sz="3200" b="1" dirty="0">
                <a:solidFill>
                  <a:schemeClr val="bg1"/>
                </a:solidFill>
              </a:rPr>
              <a:t>National Center for Cultural Competence</a:t>
            </a:r>
          </a:p>
        </p:txBody>
      </p:sp>
      <p:pic>
        <p:nvPicPr>
          <p:cNvPr id="12" name="Picture 11">
            <a:hlinkClick r:id="rId3"/>
            <a:extLst>
              <a:ext uri="{FF2B5EF4-FFF2-40B4-BE49-F238E27FC236}">
                <a16:creationId xmlns:a16="http://schemas.microsoft.com/office/drawing/2014/main" id="{9CE3576B-C166-4CE9-8F68-BBC938B5AE0C}"/>
              </a:ext>
            </a:extLst>
          </p:cNvPr>
          <p:cNvPicPr>
            <a:picLocks noChangeAspect="1"/>
          </p:cNvPicPr>
          <p:nvPr/>
        </p:nvPicPr>
        <p:blipFill>
          <a:blip r:embed="rId4"/>
          <a:stretch>
            <a:fillRect/>
          </a:stretch>
        </p:blipFill>
        <p:spPr>
          <a:xfrm>
            <a:off x="193830" y="1795230"/>
            <a:ext cx="6995585" cy="1905464"/>
          </a:xfrm>
          <a:prstGeom prst="rect">
            <a:avLst/>
          </a:prstGeom>
        </p:spPr>
      </p:pic>
      <p:pic>
        <p:nvPicPr>
          <p:cNvPr id="13" name="Picture 12">
            <a:hlinkClick r:id="rId5"/>
            <a:extLst>
              <a:ext uri="{FF2B5EF4-FFF2-40B4-BE49-F238E27FC236}">
                <a16:creationId xmlns:a16="http://schemas.microsoft.com/office/drawing/2014/main" id="{DE6E5A55-8065-4FDE-AB6F-6812B8BF0E03}"/>
              </a:ext>
            </a:extLst>
          </p:cNvPr>
          <p:cNvPicPr>
            <a:picLocks noChangeAspect="1"/>
          </p:cNvPicPr>
          <p:nvPr/>
        </p:nvPicPr>
        <p:blipFill>
          <a:blip r:embed="rId6"/>
          <a:stretch>
            <a:fillRect/>
          </a:stretch>
        </p:blipFill>
        <p:spPr>
          <a:xfrm>
            <a:off x="1376065" y="4360985"/>
            <a:ext cx="7295382" cy="1529861"/>
          </a:xfrm>
          <a:prstGeom prst="rect">
            <a:avLst/>
          </a:prstGeom>
        </p:spPr>
      </p:pic>
    </p:spTree>
    <p:extLst>
      <p:ext uri="{BB962C8B-B14F-4D97-AF65-F5344CB8AC3E}">
        <p14:creationId xmlns:p14="http://schemas.microsoft.com/office/powerpoint/2010/main" val="140167828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60060"/>
            <a:ext cx="8456026" cy="4248314"/>
          </a:xfrm>
          <a:ln>
            <a:solidFill>
              <a:schemeClr val="bg1"/>
            </a:solidFill>
          </a:ln>
        </p:spPr>
        <p:txBody>
          <a:bodyPr>
            <a:normAutofit/>
          </a:bodyPr>
          <a:lstStyle/>
          <a:p>
            <a:pPr marL="457200" lvl="1" indent="0" algn="ctr">
              <a:buNone/>
            </a:pPr>
            <a:r>
              <a:rPr lang="en-US" b="1" dirty="0"/>
              <a:t>Community of Practice on Cultural and Linguistic Competence in Developmental Disabilities</a:t>
            </a:r>
            <a:endParaRPr lang="en-US" sz="2400" b="1" dirty="0">
              <a:solidFill>
                <a:srgbClr val="6AA2B8"/>
              </a:solidFill>
            </a:endParaRPr>
          </a:p>
        </p:txBody>
      </p:sp>
      <p:sp>
        <p:nvSpPr>
          <p:cNvPr id="7" name="Title 1">
            <a:extLst>
              <a:ext uri="{FF2B5EF4-FFF2-40B4-BE49-F238E27FC236}">
                <a16:creationId xmlns:a16="http://schemas.microsoft.com/office/drawing/2014/main" id="{87A422E3-4D55-47BF-B855-797259E288FB}"/>
              </a:ext>
            </a:extLst>
          </p:cNvPr>
          <p:cNvSpPr txBox="1">
            <a:spLocks/>
          </p:cNvSpPr>
          <p:nvPr/>
        </p:nvSpPr>
        <p:spPr>
          <a:xfrm>
            <a:off x="193830" y="0"/>
            <a:ext cx="6136136" cy="144243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chemeClr val="bg1"/>
              </a:solidFill>
            </a:endParaRPr>
          </a:p>
        </p:txBody>
      </p:sp>
    </p:spTree>
    <p:extLst>
      <p:ext uri="{BB962C8B-B14F-4D97-AF65-F5344CB8AC3E}">
        <p14:creationId xmlns:p14="http://schemas.microsoft.com/office/powerpoint/2010/main" val="44228437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142713"/>
            <a:ext cx="9144000" cy="604828"/>
          </a:xfrm>
        </p:spPr>
        <p:txBody>
          <a:bodyPr>
            <a:noAutofit/>
          </a:bodyPr>
          <a:lstStyle/>
          <a:p>
            <a:pPr algn="ctr"/>
            <a:r>
              <a:rPr lang="en-US" sz="7200" b="1">
                <a:solidFill>
                  <a:srgbClr val="7ABC43"/>
                </a:solidFill>
              </a:rPr>
              <a:t>Thanks!</a:t>
            </a:r>
          </a:p>
        </p:txBody>
      </p:sp>
    </p:spTree>
    <p:extLst>
      <p:ext uri="{BB962C8B-B14F-4D97-AF65-F5344CB8AC3E}">
        <p14:creationId xmlns:p14="http://schemas.microsoft.com/office/powerpoint/2010/main" val="383108347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05C2F-7EC3-4CC4-A94E-D1C06B505B8B}"/>
              </a:ext>
            </a:extLst>
          </p:cNvPr>
          <p:cNvSpPr>
            <a:spLocks noGrp="1"/>
          </p:cNvSpPr>
          <p:nvPr>
            <p:ph idx="1"/>
          </p:nvPr>
        </p:nvSpPr>
        <p:spPr>
          <a:xfrm>
            <a:off x="311062" y="2133600"/>
            <a:ext cx="8148786" cy="3716196"/>
          </a:xfrm>
        </p:spPr>
        <p:txBody>
          <a:bodyPr anchor="t">
            <a:normAutofit/>
          </a:bodyPr>
          <a:lstStyle/>
          <a:p>
            <a:pPr>
              <a:buFont typeface="Wingdings" panose="05000000000000000000" pitchFamily="2" charset="2"/>
              <a:buChar char="q"/>
            </a:pPr>
            <a:r>
              <a:rPr lang="en-US" b="1" dirty="0">
                <a:solidFill>
                  <a:srgbClr val="7ABC43"/>
                </a:solidFill>
              </a:rPr>
              <a:t> What does it mean to be a caregiver?</a:t>
            </a:r>
          </a:p>
          <a:p>
            <a:pPr marL="0" indent="0">
              <a:buNone/>
            </a:pPr>
            <a:endParaRPr lang="en-US" sz="1600" b="1" dirty="0">
              <a:solidFill>
                <a:srgbClr val="7ABC43"/>
              </a:solidFill>
            </a:endParaRPr>
          </a:p>
        </p:txBody>
      </p:sp>
      <p:sp>
        <p:nvSpPr>
          <p:cNvPr id="4" name="Title 1">
            <a:extLst>
              <a:ext uri="{FF2B5EF4-FFF2-40B4-BE49-F238E27FC236}">
                <a16:creationId xmlns:a16="http://schemas.microsoft.com/office/drawing/2014/main" id="{453443DD-BE2C-49C1-A6A0-C4733223C438}"/>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Questions</a:t>
            </a:r>
          </a:p>
        </p:txBody>
      </p:sp>
      <p:pic>
        <p:nvPicPr>
          <p:cNvPr id="10" name="Picture 9">
            <a:extLst>
              <a:ext uri="{FF2B5EF4-FFF2-40B4-BE49-F238E27FC236}">
                <a16:creationId xmlns:a16="http://schemas.microsoft.com/office/drawing/2014/main" id="{7C91C7A7-99AF-46B1-8E3C-CF8890D58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750" y="3354402"/>
            <a:ext cx="3275818" cy="2620654"/>
          </a:xfrm>
          <a:prstGeom prst="rect">
            <a:avLst/>
          </a:prstGeom>
          <a:solidFill>
            <a:srgbClr val="FFFFFF">
              <a:shade val="85000"/>
            </a:srgbClr>
          </a:solidFill>
          <a:ln w="190500" cap="sq">
            <a:solidFill>
              <a:srgbClr val="6AA2B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903103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9869" y="1780330"/>
            <a:ext cx="8159987" cy="4647426"/>
          </a:xfrm>
          <a:prstGeom prst="rect">
            <a:avLst/>
          </a:prstGeom>
        </p:spPr>
        <p:txBody>
          <a:bodyPr wrap="square">
            <a:spAutoFit/>
          </a:bodyPr>
          <a:lstStyle/>
          <a:p>
            <a:pPr marL="457200" indent="-457200">
              <a:buClr>
                <a:srgbClr val="7ABC43"/>
              </a:buClr>
              <a:buFont typeface="Wingdings" panose="05000000000000000000" pitchFamily="2" charset="2"/>
              <a:buChar char="Ø"/>
            </a:pPr>
            <a:r>
              <a:rPr lang="en-US" sz="2800" dirty="0"/>
              <a:t>As a caregiver or support provider,</a:t>
            </a:r>
            <a:r>
              <a:rPr lang="en-US" sz="2800" b="1" dirty="0"/>
              <a:t> </a:t>
            </a:r>
            <a:r>
              <a:rPr lang="en-US" sz="2800" b="1" dirty="0">
                <a:solidFill>
                  <a:srgbClr val="6AA2B8"/>
                </a:solidFill>
              </a:rPr>
              <a:t>how can we use person-centered thinking to partner </a:t>
            </a:r>
            <a:r>
              <a:rPr lang="en-US" sz="2800" dirty="0"/>
              <a:t>with someone to help them maintain a meaningful life?</a:t>
            </a:r>
          </a:p>
          <a:p>
            <a:pPr marL="457200" indent="-457200">
              <a:buClr>
                <a:srgbClr val="7ABC43"/>
              </a:buClr>
              <a:buFont typeface="Wingdings" panose="05000000000000000000" pitchFamily="2" charset="2"/>
              <a:buChar char="Ø"/>
            </a:pPr>
            <a:endParaRPr lang="en-US" sz="2800" dirty="0"/>
          </a:p>
          <a:p>
            <a:pPr marL="457200" indent="-457200">
              <a:buClr>
                <a:srgbClr val="7ABC43"/>
              </a:buClr>
              <a:buFont typeface="Wingdings" panose="05000000000000000000" pitchFamily="2" charset="2"/>
              <a:buChar char="Ø"/>
            </a:pPr>
            <a:r>
              <a:rPr lang="en-US" sz="2800" dirty="0"/>
              <a:t>How can we </a:t>
            </a:r>
            <a:r>
              <a:rPr lang="en-US" sz="2800" b="1" dirty="0">
                <a:solidFill>
                  <a:srgbClr val="6AA2B8"/>
                </a:solidFill>
              </a:rPr>
              <a:t>empower caregivers </a:t>
            </a:r>
            <a:r>
              <a:rPr lang="en-US" sz="2800" dirty="0"/>
              <a:t>to care for themselves out of love, not fear?</a:t>
            </a:r>
          </a:p>
          <a:p>
            <a:pPr marL="342900" indent="-342900">
              <a:buClr>
                <a:srgbClr val="7ABC43"/>
              </a:buClr>
              <a:buFont typeface="Wingdings" panose="05000000000000000000" pitchFamily="2" charset="2"/>
              <a:buChar char="Ø"/>
            </a:pPr>
            <a:endParaRPr lang="en-US" sz="2400" dirty="0"/>
          </a:p>
          <a:p>
            <a:pPr marL="457200" indent="-457200">
              <a:buClr>
                <a:srgbClr val="7ABC43"/>
              </a:buClr>
              <a:buFont typeface="Wingdings" panose="05000000000000000000" pitchFamily="2" charset="2"/>
              <a:buChar char="Ø"/>
            </a:pPr>
            <a:r>
              <a:rPr lang="en-US" sz="2800" dirty="0"/>
              <a:t>How can we </a:t>
            </a:r>
            <a:r>
              <a:rPr lang="en-US" sz="2800" b="1" dirty="0">
                <a:solidFill>
                  <a:srgbClr val="6AA2B8"/>
                </a:solidFill>
              </a:rPr>
              <a:t>apply a cultural lens </a:t>
            </a:r>
            <a:r>
              <a:rPr lang="en-US" sz="2800" dirty="0"/>
              <a:t>to help improve the quality of life for older adults and the people who support them?</a:t>
            </a:r>
          </a:p>
          <a:p>
            <a:r>
              <a:rPr lang="en-US" sz="2000" b="1" dirty="0"/>
              <a:t> </a:t>
            </a:r>
          </a:p>
        </p:txBody>
      </p:sp>
      <p:sp>
        <p:nvSpPr>
          <p:cNvPr id="5" name="Title 1">
            <a:extLst>
              <a:ext uri="{FF2B5EF4-FFF2-40B4-BE49-F238E27FC236}">
                <a16:creationId xmlns:a16="http://schemas.microsoft.com/office/drawing/2014/main" id="{A1C5D38A-E6D2-440C-8FE0-303EAE9F7D47}"/>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rPr>
              <a:t>Workshop Objectives</a:t>
            </a:r>
          </a:p>
        </p:txBody>
      </p:sp>
    </p:spTree>
    <p:extLst>
      <p:ext uri="{BB962C8B-B14F-4D97-AF65-F5344CB8AC3E}">
        <p14:creationId xmlns:p14="http://schemas.microsoft.com/office/powerpoint/2010/main" val="125812370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2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A769C21-22D4-4617-A708-4EF564F1ADF3}"/>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bg1"/>
                </a:solidFill>
              </a:rPr>
              <a:t>Magellan Health: </a:t>
            </a:r>
          </a:p>
          <a:p>
            <a:pPr algn="l"/>
            <a:r>
              <a:rPr lang="en-US" sz="2800" b="1">
                <a:solidFill>
                  <a:schemeClr val="bg1"/>
                </a:solidFill>
              </a:rPr>
              <a:t>One Company, Two Unique Platforms</a:t>
            </a:r>
          </a:p>
        </p:txBody>
      </p:sp>
      <p:pic>
        <p:nvPicPr>
          <p:cNvPr id="5" name="Picture 4">
            <a:extLst>
              <a:ext uri="{FF2B5EF4-FFF2-40B4-BE49-F238E27FC236}">
                <a16:creationId xmlns:a16="http://schemas.microsoft.com/office/drawing/2014/main" id="{8B44E8A1-4818-42D2-BA52-9EC7D04EA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25" y="463279"/>
            <a:ext cx="8168638" cy="6126480"/>
          </a:xfrm>
          <a:prstGeom prst="rect">
            <a:avLst/>
          </a:prstGeom>
        </p:spPr>
      </p:pic>
    </p:spTree>
    <p:extLst>
      <p:ext uri="{BB962C8B-B14F-4D97-AF65-F5344CB8AC3E}">
        <p14:creationId xmlns:p14="http://schemas.microsoft.com/office/powerpoint/2010/main" val="366095345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863455"/>
            <a:ext cx="9144000" cy="1260087"/>
          </a:xfrm>
          <a:prstGeom prst="rect">
            <a:avLst/>
          </a:prstGeom>
          <a:solidFill>
            <a:srgbClr val="6A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578999"/>
              </a:solidFill>
            </a:endParaRPr>
          </a:p>
        </p:txBody>
      </p:sp>
      <p:sp>
        <p:nvSpPr>
          <p:cNvPr id="2" name="Rectangle 1"/>
          <p:cNvSpPr/>
          <p:nvPr/>
        </p:nvSpPr>
        <p:spPr>
          <a:xfrm>
            <a:off x="520909" y="1532887"/>
            <a:ext cx="8362635" cy="3524042"/>
          </a:xfrm>
          <a:prstGeom prst="rect">
            <a:avLst/>
          </a:prstGeom>
        </p:spPr>
        <p:txBody>
          <a:bodyPr wrap="square">
            <a:spAutoFit/>
          </a:bodyPr>
          <a:lstStyle/>
          <a:p>
            <a:pPr>
              <a:spcAft>
                <a:spcPts val="600"/>
              </a:spcAft>
            </a:pPr>
            <a:r>
              <a:rPr lang="en-US" sz="2400" b="1" dirty="0">
                <a:solidFill>
                  <a:srgbClr val="92D050"/>
                </a:solidFill>
                <a:latin typeface="+mj-lt"/>
              </a:rPr>
              <a:t>We work with people to remain independent, in their </a:t>
            </a:r>
            <a:br>
              <a:rPr lang="en-US" sz="2400" b="1" dirty="0">
                <a:solidFill>
                  <a:srgbClr val="92D050"/>
                </a:solidFill>
                <a:latin typeface="+mj-lt"/>
              </a:rPr>
            </a:br>
            <a:r>
              <a:rPr lang="en-US" sz="2400" b="1" dirty="0">
                <a:solidFill>
                  <a:srgbClr val="92D050"/>
                </a:solidFill>
                <a:latin typeface="+mj-lt"/>
              </a:rPr>
              <a:t>own homes and communities, with choice and control.</a:t>
            </a:r>
            <a:endParaRPr lang="en-US" sz="2000" b="1" dirty="0">
              <a:solidFill>
                <a:srgbClr val="92D050"/>
              </a:solidFill>
            </a:endParaRPr>
          </a:p>
          <a:p>
            <a:pPr marL="233363" lvl="1" indent="-222250">
              <a:lnSpc>
                <a:spcPct val="150000"/>
              </a:lnSpc>
              <a:spcAft>
                <a:spcPts val="600"/>
              </a:spcAft>
              <a:buFont typeface="Arial" charset="0"/>
              <a:buChar char="•"/>
            </a:pPr>
            <a:r>
              <a:rPr lang="en-US" dirty="0"/>
              <a:t>IRIS Consultant Agency (ICA) since 2008 partnering with more than 14,000 people.</a:t>
            </a:r>
          </a:p>
          <a:p>
            <a:pPr marL="233363" lvl="1" indent="-222250">
              <a:lnSpc>
                <a:spcPct val="150000"/>
              </a:lnSpc>
              <a:spcAft>
                <a:spcPts val="600"/>
              </a:spcAft>
              <a:buFont typeface="Arial" charset="0"/>
              <a:buChar char="•"/>
            </a:pPr>
            <a:r>
              <a:rPr lang="en-US" dirty="0"/>
              <a:t>Self Directed Personal Care (SDPC) Oversight Agency supporting over </a:t>
            </a:r>
            <a:br>
              <a:rPr lang="en-US" dirty="0"/>
            </a:br>
            <a:r>
              <a:rPr lang="en-US" dirty="0"/>
              <a:t>7,000 individuals in IRIS who have chosen SDPC.</a:t>
            </a:r>
          </a:p>
          <a:p>
            <a:pPr marL="233363" lvl="1" indent="-222250">
              <a:lnSpc>
                <a:spcPct val="150000"/>
              </a:lnSpc>
              <a:spcAft>
                <a:spcPts val="600"/>
              </a:spcAft>
              <a:buFont typeface="Arial" charset="0"/>
              <a:buChar char="•"/>
            </a:pPr>
            <a:r>
              <a:rPr lang="en-US" dirty="0"/>
              <a:t>Quality Oversight for community-based services since 1986.</a:t>
            </a:r>
          </a:p>
          <a:p>
            <a:pPr marL="233363" lvl="1" indent="-222250">
              <a:lnSpc>
                <a:spcPct val="150000"/>
              </a:lnSpc>
              <a:buFont typeface="Arial" charset="0"/>
              <a:buChar char="•"/>
            </a:pPr>
            <a:r>
              <a:rPr lang="en-US" dirty="0"/>
              <a:t>Part of the Magellan Health family of companies.</a:t>
            </a:r>
          </a:p>
          <a:p>
            <a:pPr lvl="1"/>
            <a:endParaRPr lang="en-US" sz="2000" dirty="0"/>
          </a:p>
        </p:txBody>
      </p:sp>
      <p:sp>
        <p:nvSpPr>
          <p:cNvPr id="5" name="Rectangle 4"/>
          <p:cNvSpPr/>
          <p:nvPr/>
        </p:nvSpPr>
        <p:spPr>
          <a:xfrm>
            <a:off x="260455" y="5077999"/>
            <a:ext cx="8623090" cy="830997"/>
          </a:xfrm>
          <a:prstGeom prst="rect">
            <a:avLst/>
          </a:prstGeom>
        </p:spPr>
        <p:txBody>
          <a:bodyPr wrap="square">
            <a:spAutoFit/>
          </a:bodyPr>
          <a:lstStyle/>
          <a:p>
            <a:pPr marL="0" lvl="2" algn="ctr"/>
            <a:r>
              <a:rPr lang="en-US" sz="2400" b="1">
                <a:solidFill>
                  <a:schemeClr val="bg1"/>
                </a:solidFill>
              </a:rPr>
              <a:t>Locally-based operations with 600 staff in communities throughout Wisconsin. </a:t>
            </a:r>
          </a:p>
        </p:txBody>
      </p:sp>
      <p:sp>
        <p:nvSpPr>
          <p:cNvPr id="7" name="Title 1">
            <a:extLst>
              <a:ext uri="{FF2B5EF4-FFF2-40B4-BE49-F238E27FC236}">
                <a16:creationId xmlns:a16="http://schemas.microsoft.com/office/drawing/2014/main" id="{6D0E2851-1D20-4947-A728-22095BD417D5}"/>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bg1"/>
                </a:solidFill>
              </a:rPr>
              <a:t>Who is TMG?</a:t>
            </a:r>
          </a:p>
        </p:txBody>
      </p:sp>
    </p:spTree>
    <p:extLst>
      <p:ext uri="{BB962C8B-B14F-4D97-AF65-F5344CB8AC3E}">
        <p14:creationId xmlns:p14="http://schemas.microsoft.com/office/powerpoint/2010/main" val="378971905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1962" y="1105496"/>
            <a:ext cx="4657293" cy="5262979"/>
          </a:xfrm>
          <a:prstGeom prst="rect">
            <a:avLst/>
          </a:prstGeom>
        </p:spPr>
        <p:txBody>
          <a:bodyPr wrap="square">
            <a:spAutoFit/>
          </a:bodyPr>
          <a:lstStyle/>
          <a:p>
            <a:pPr marL="285750" indent="-285750">
              <a:buClr>
                <a:srgbClr val="7ABC43"/>
              </a:buClr>
              <a:buFont typeface="Wingdings" panose="05000000000000000000" pitchFamily="2" charset="2"/>
              <a:buChar char="ü"/>
            </a:pPr>
            <a:endParaRPr lang="en-US">
              <a:latin typeface="+mj-lt"/>
            </a:endParaRPr>
          </a:p>
          <a:p>
            <a:pPr marL="285750" indent="-285750">
              <a:buClr>
                <a:srgbClr val="7ABC43"/>
              </a:buClr>
              <a:buFont typeface="Wingdings" panose="05000000000000000000" pitchFamily="2" charset="2"/>
              <a:buChar char="ü"/>
            </a:pPr>
            <a:endParaRPr lang="en-US">
              <a:latin typeface="+mj-lt"/>
            </a:endParaRPr>
          </a:p>
          <a:p>
            <a:pPr marL="342900" indent="-342900">
              <a:buClr>
                <a:srgbClr val="7ABC43"/>
              </a:buClr>
              <a:buFont typeface="Wingdings" panose="05000000000000000000" pitchFamily="2" charset="2"/>
              <a:buChar char="ü"/>
            </a:pPr>
            <a:r>
              <a:rPr lang="en-US" sz="2000" b="1">
                <a:solidFill>
                  <a:srgbClr val="7ABC43"/>
                </a:solidFill>
              </a:rPr>
              <a:t>The model advances the goals of home and community-based services </a:t>
            </a:r>
            <a:r>
              <a:rPr lang="en-US" sz="2000"/>
              <a:t>to reduce institutionalization and supports people to build full lives.</a:t>
            </a:r>
            <a:endParaRPr lang="en-US" sz="2000" b="1">
              <a:solidFill>
                <a:schemeClr val="accent2"/>
              </a:solidFill>
            </a:endParaRPr>
          </a:p>
          <a:p>
            <a:pPr marL="342900" indent="-342900">
              <a:buClr>
                <a:srgbClr val="7ABC43"/>
              </a:buClr>
              <a:buFont typeface="Wingdings" panose="05000000000000000000" pitchFamily="2" charset="2"/>
              <a:buChar char="ü"/>
            </a:pPr>
            <a:endParaRPr lang="en-US" sz="2000" b="1">
              <a:solidFill>
                <a:schemeClr val="accent2"/>
              </a:solidFill>
            </a:endParaRPr>
          </a:p>
          <a:p>
            <a:pPr marL="342900" indent="-342900">
              <a:buClr>
                <a:srgbClr val="7ABC43"/>
              </a:buClr>
              <a:buFont typeface="Wingdings" panose="05000000000000000000" pitchFamily="2" charset="2"/>
              <a:buChar char="ü"/>
            </a:pPr>
            <a:r>
              <a:rPr lang="en-US" sz="2000" b="1">
                <a:solidFill>
                  <a:srgbClr val="7ABC43"/>
                </a:solidFill>
              </a:rPr>
              <a:t>Cost neutral </a:t>
            </a:r>
            <a:r>
              <a:rPr lang="en-US" sz="2000"/>
              <a:t>from a State Medicaid standpoint.</a:t>
            </a:r>
          </a:p>
          <a:p>
            <a:pPr marL="342900" indent="-342900">
              <a:buClr>
                <a:srgbClr val="7ABC43"/>
              </a:buClr>
              <a:buFont typeface="Wingdings" panose="05000000000000000000" pitchFamily="2" charset="2"/>
              <a:buChar char="ü"/>
            </a:pPr>
            <a:endParaRPr lang="en-US" sz="2000"/>
          </a:p>
          <a:p>
            <a:pPr marL="342900" indent="-342900">
              <a:buClr>
                <a:srgbClr val="7ABC43"/>
              </a:buClr>
              <a:buFont typeface="Wingdings" panose="05000000000000000000" pitchFamily="2" charset="2"/>
              <a:buChar char="ü"/>
            </a:pPr>
            <a:r>
              <a:rPr lang="en-US" sz="2000" b="1">
                <a:solidFill>
                  <a:srgbClr val="7ABC43"/>
                </a:solidFill>
              </a:rPr>
              <a:t>People are incentivized</a:t>
            </a:r>
            <a:r>
              <a:rPr lang="en-US" sz="2000">
                <a:solidFill>
                  <a:srgbClr val="7ABC43"/>
                </a:solidFill>
              </a:rPr>
              <a:t> </a:t>
            </a:r>
            <a:r>
              <a:rPr lang="en-US" sz="2000"/>
              <a:t>to make their IRIS funds go as far as possible.</a:t>
            </a:r>
          </a:p>
          <a:p>
            <a:pPr marL="342900" indent="-342900">
              <a:buClr>
                <a:srgbClr val="7ABC43"/>
              </a:buClr>
              <a:buFont typeface="Wingdings" panose="05000000000000000000" pitchFamily="2" charset="2"/>
              <a:buChar char="ü"/>
            </a:pPr>
            <a:endParaRPr lang="en-US" sz="2000"/>
          </a:p>
          <a:p>
            <a:pPr marL="342900" indent="-342900">
              <a:buClr>
                <a:srgbClr val="7ABC43"/>
              </a:buClr>
              <a:buFont typeface="Wingdings" panose="05000000000000000000" pitchFamily="2" charset="2"/>
              <a:buChar char="ü"/>
            </a:pPr>
            <a:r>
              <a:rPr lang="en-US" sz="2000"/>
              <a:t>Self-direction can help </a:t>
            </a:r>
            <a:r>
              <a:rPr lang="en-US" sz="2000" b="1">
                <a:solidFill>
                  <a:srgbClr val="7ABC43"/>
                </a:solidFill>
              </a:rPr>
              <a:t>address the workforce shortage </a:t>
            </a:r>
            <a:r>
              <a:rPr lang="en-US" sz="2000"/>
              <a:t>through non-traditional participant-hired workers. </a:t>
            </a:r>
          </a:p>
          <a:p>
            <a:endParaRPr lang="en-US" sz="2000"/>
          </a:p>
        </p:txBody>
      </p:sp>
      <p:pic>
        <p:nvPicPr>
          <p:cNvPr id="13" name="Picture 12">
            <a:extLst>
              <a:ext uri="{FF2B5EF4-FFF2-40B4-BE49-F238E27FC236}">
                <a16:creationId xmlns:a16="http://schemas.microsoft.com/office/drawing/2014/main" id="{986ADCA4-3BF1-4EE7-92B8-ECFCB6FEB1AE}"/>
              </a:ext>
            </a:extLst>
          </p:cNvPr>
          <p:cNvPicPr>
            <a:picLocks noChangeAspect="1"/>
          </p:cNvPicPr>
          <p:nvPr/>
        </p:nvPicPr>
        <p:blipFill>
          <a:blip r:embed="rId3"/>
          <a:stretch>
            <a:fillRect/>
          </a:stretch>
        </p:blipFill>
        <p:spPr>
          <a:xfrm>
            <a:off x="4901987" y="2061866"/>
            <a:ext cx="4242013" cy="3383280"/>
          </a:xfrm>
          <a:prstGeom prst="rect">
            <a:avLst/>
          </a:prstGeom>
          <a:ln>
            <a:noFill/>
          </a:ln>
          <a:effectLst>
            <a:softEdge rad="112500"/>
          </a:effectLst>
        </p:spPr>
      </p:pic>
      <p:sp>
        <p:nvSpPr>
          <p:cNvPr id="5" name="Title 1">
            <a:extLst>
              <a:ext uri="{FF2B5EF4-FFF2-40B4-BE49-F238E27FC236}">
                <a16:creationId xmlns:a16="http://schemas.microsoft.com/office/drawing/2014/main" id="{BD473F43-2464-40D7-892E-A8D29B4725F3}"/>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bg1"/>
                </a:solidFill>
              </a:rPr>
              <a:t>The Benefits of Self-Direction</a:t>
            </a:r>
          </a:p>
        </p:txBody>
      </p:sp>
    </p:spTree>
    <p:extLst>
      <p:ext uri="{BB962C8B-B14F-4D97-AF65-F5344CB8AC3E}">
        <p14:creationId xmlns:p14="http://schemas.microsoft.com/office/powerpoint/2010/main" val="408613452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 t="52046" r="18607" b="9716"/>
          <a:stretch/>
        </p:blipFill>
        <p:spPr>
          <a:xfrm>
            <a:off x="1" y="1528405"/>
            <a:ext cx="9144000" cy="4627350"/>
          </a:xfrm>
          <a:prstGeom prst="rect">
            <a:avLst/>
          </a:prstGeom>
        </p:spPr>
      </p:pic>
      <p:sp>
        <p:nvSpPr>
          <p:cNvPr id="8" name="Rectangle 7"/>
          <p:cNvSpPr/>
          <p:nvPr/>
        </p:nvSpPr>
        <p:spPr>
          <a:xfrm>
            <a:off x="0" y="1516806"/>
            <a:ext cx="4186989" cy="4984594"/>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 name="Rectangle 1"/>
          <p:cNvSpPr/>
          <p:nvPr/>
        </p:nvSpPr>
        <p:spPr>
          <a:xfrm>
            <a:off x="245373" y="1447042"/>
            <a:ext cx="3712147" cy="4555093"/>
          </a:xfrm>
          <a:prstGeom prst="rect">
            <a:avLst/>
          </a:prstGeom>
        </p:spPr>
        <p:txBody>
          <a:bodyPr wrap="square">
            <a:spAutoFit/>
          </a:bodyPr>
          <a:lstStyle/>
          <a:p>
            <a:pPr>
              <a:lnSpc>
                <a:spcPct val="200000"/>
              </a:lnSpc>
              <a:spcAft>
                <a:spcPts val="600"/>
              </a:spcAft>
            </a:pPr>
            <a:r>
              <a:rPr lang="en-US" sz="2200" b="1">
                <a:solidFill>
                  <a:srgbClr val="7ABC43"/>
                </a:solidFill>
                <a:latin typeface="Calibri" panose="020F0502020204030204" pitchFamily="34" charset="0"/>
              </a:rPr>
              <a:t>TMG partners with people to:</a:t>
            </a:r>
          </a:p>
          <a:p>
            <a:pPr marL="288925" lvl="1" indent="-222250">
              <a:spcAft>
                <a:spcPts val="600"/>
              </a:spcAft>
              <a:buFont typeface="Arial" charset="0"/>
              <a:buChar char="•"/>
            </a:pPr>
            <a:r>
              <a:rPr lang="en-US">
                <a:latin typeface="Calibri" panose="020F0502020204030204" pitchFamily="34" charset="0"/>
              </a:rPr>
              <a:t>Develop valued roles and community connections.</a:t>
            </a:r>
          </a:p>
          <a:p>
            <a:pPr marL="288925" lvl="1" indent="-222250">
              <a:spcAft>
                <a:spcPts val="600"/>
              </a:spcAft>
              <a:buFont typeface="Arial" charset="0"/>
              <a:buChar char="•"/>
            </a:pPr>
            <a:r>
              <a:rPr lang="en-US">
                <a:latin typeface="Calibri" panose="020F0502020204030204" pitchFamily="34" charset="0"/>
              </a:rPr>
              <a:t>Identify their short term and long term goals.</a:t>
            </a:r>
          </a:p>
          <a:p>
            <a:pPr marL="288925" lvl="1" indent="-222250">
              <a:spcAft>
                <a:spcPts val="600"/>
              </a:spcAft>
              <a:buFont typeface="Arial" charset="0"/>
              <a:buChar char="•"/>
            </a:pPr>
            <a:r>
              <a:rPr lang="en-US">
                <a:latin typeface="Calibri" panose="020F0502020204030204" pitchFamily="34" charset="0"/>
              </a:rPr>
              <a:t>Access local resources.</a:t>
            </a:r>
          </a:p>
          <a:p>
            <a:pPr marL="288925" lvl="1" indent="-222250">
              <a:spcAft>
                <a:spcPts val="600"/>
              </a:spcAft>
              <a:buFont typeface="Arial" charset="0"/>
              <a:buChar char="•"/>
            </a:pPr>
            <a:r>
              <a:rPr lang="en-US">
                <a:latin typeface="Calibri" panose="020F0502020204030204" pitchFamily="34" charset="0"/>
              </a:rPr>
              <a:t>Create individual support and services plans.</a:t>
            </a:r>
          </a:p>
          <a:p>
            <a:pPr marL="288925" lvl="1" indent="-222250">
              <a:spcAft>
                <a:spcPts val="600"/>
              </a:spcAft>
              <a:buFont typeface="Arial" charset="0"/>
              <a:buChar char="•"/>
            </a:pPr>
            <a:r>
              <a:rPr lang="en-US">
                <a:latin typeface="Calibri" panose="020F0502020204030204" pitchFamily="34" charset="0"/>
              </a:rPr>
              <a:t>Support responsible use of their plan budgets.</a:t>
            </a:r>
          </a:p>
          <a:p>
            <a:pPr marL="288925" lvl="1" indent="-222250">
              <a:spcAft>
                <a:spcPts val="600"/>
              </a:spcAft>
              <a:buFont typeface="Arial" charset="0"/>
              <a:buChar char="•"/>
            </a:pPr>
            <a:r>
              <a:rPr lang="en-US">
                <a:latin typeface="Calibri" panose="020F0502020204030204" pitchFamily="34" charset="0"/>
              </a:rPr>
              <a:t>Support people to find meaningful days through employment and community engagement.</a:t>
            </a:r>
          </a:p>
        </p:txBody>
      </p:sp>
      <p:sp>
        <p:nvSpPr>
          <p:cNvPr id="6" name="Title 1">
            <a:extLst>
              <a:ext uri="{FF2B5EF4-FFF2-40B4-BE49-F238E27FC236}">
                <a16:creationId xmlns:a16="http://schemas.microsoft.com/office/drawing/2014/main" id="{23FDC579-C7AC-41B3-A938-FAFC80FFE739}"/>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bg1"/>
                </a:solidFill>
              </a:rPr>
              <a:t>Clearing the Path Ahead</a:t>
            </a:r>
          </a:p>
        </p:txBody>
      </p:sp>
    </p:spTree>
    <p:extLst>
      <p:ext uri="{BB962C8B-B14F-4D97-AF65-F5344CB8AC3E}">
        <p14:creationId xmlns:p14="http://schemas.microsoft.com/office/powerpoint/2010/main" val="126963056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6E50FE-F84B-4664-92AF-2C1ACE681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03" y="1512058"/>
            <a:ext cx="8453120" cy="4754880"/>
          </a:xfrm>
          <a:prstGeom prst="rect">
            <a:avLst/>
          </a:prstGeom>
        </p:spPr>
      </p:pic>
      <p:sp>
        <p:nvSpPr>
          <p:cNvPr id="6" name="TextBox 5">
            <a:extLst>
              <a:ext uri="{FF2B5EF4-FFF2-40B4-BE49-F238E27FC236}">
                <a16:creationId xmlns:a16="http://schemas.microsoft.com/office/drawing/2014/main" id="{270810A6-2467-4A8F-B0AB-B2B616904A32}"/>
              </a:ext>
            </a:extLst>
          </p:cNvPr>
          <p:cNvSpPr txBox="1"/>
          <p:nvPr/>
        </p:nvSpPr>
        <p:spPr>
          <a:xfrm>
            <a:off x="0" y="5541275"/>
            <a:ext cx="2574940" cy="1169551"/>
          </a:xfrm>
          <a:prstGeom prst="rect">
            <a:avLst/>
          </a:prstGeom>
          <a:noFill/>
        </p:spPr>
        <p:txBody>
          <a:bodyPr wrap="square" rtlCol="0">
            <a:spAutoFit/>
          </a:bodyPr>
          <a:lstStyle/>
          <a:p>
            <a:r>
              <a:rPr lang="en-US" sz="1400" i="1">
                <a:solidFill>
                  <a:srgbClr val="7ABC43"/>
                </a:solidFill>
              </a:rPr>
              <a:t>*7 Keys to Citizenship developed by Simon Duffy and Wendy Perez.</a:t>
            </a:r>
          </a:p>
          <a:p>
            <a:r>
              <a:rPr lang="en-US" sz="1400" i="1">
                <a:solidFill>
                  <a:srgbClr val="7ABC43"/>
                </a:solidFill>
              </a:rPr>
              <a:t>Graphic used by permission, citizen-network.org. </a:t>
            </a:r>
          </a:p>
        </p:txBody>
      </p:sp>
      <p:sp>
        <p:nvSpPr>
          <p:cNvPr id="8" name="Title 1">
            <a:extLst>
              <a:ext uri="{FF2B5EF4-FFF2-40B4-BE49-F238E27FC236}">
                <a16:creationId xmlns:a16="http://schemas.microsoft.com/office/drawing/2014/main" id="{C5EEF58C-87AA-4316-86BC-74EBDB9982E9}"/>
              </a:ext>
            </a:extLst>
          </p:cNvPr>
          <p:cNvSpPr txBox="1">
            <a:spLocks/>
          </p:cNvSpPr>
          <p:nvPr/>
        </p:nvSpPr>
        <p:spPr>
          <a:xfrm>
            <a:off x="501070" y="279790"/>
            <a:ext cx="8148786" cy="5794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bg1"/>
                </a:solidFill>
              </a:rPr>
              <a:t>Citizenship</a:t>
            </a:r>
          </a:p>
        </p:txBody>
      </p:sp>
    </p:spTree>
    <p:extLst>
      <p:ext uri="{BB962C8B-B14F-4D97-AF65-F5344CB8AC3E}">
        <p14:creationId xmlns:p14="http://schemas.microsoft.com/office/powerpoint/2010/main" val="292072046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AA2B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unctional_x0020_Area xmlns="25295cb3-02ef-492a-9f4e-03e061d32fc9" xsi:nil="true"/>
    <Document_x0020_Type xmlns="25295cb3-02ef-492a-9f4e-03e061d32fc9" xsi:nil="true"/>
    <Area xmlns="25295cb3-02ef-492a-9f4e-03e061d32fc9" xsi:nil="true"/>
    <Year xmlns="25295cb3-02ef-492a-9f4e-03e061d32fc9" xsi:nil="true"/>
    <TMG_x0020_Role xmlns="25295cb3-02ef-492a-9f4e-03e061d32f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0F5A8B8C6F3A4B947E4A8FC293A15D" ma:contentTypeVersion="9" ma:contentTypeDescription="Create a new document." ma:contentTypeScope="" ma:versionID="564bf28ccfb2d0d863d3e0cb12a200e4">
  <xsd:schema xmlns:xsd="http://www.w3.org/2001/XMLSchema" xmlns:xs="http://www.w3.org/2001/XMLSchema" xmlns:p="http://schemas.microsoft.com/office/2006/metadata/properties" xmlns:ns2="25295cb3-02ef-492a-9f4e-03e061d32fc9" xmlns:ns3="30cc3718-09c8-4d4c-970d-1f83f8b8e6a4" targetNamespace="http://schemas.microsoft.com/office/2006/metadata/properties" ma:root="true" ma:fieldsID="a611a17bf650a86709933de38e9b9560" ns2:_="" ns3:_="">
    <xsd:import namespace="25295cb3-02ef-492a-9f4e-03e061d32fc9"/>
    <xsd:import namespace="30cc3718-09c8-4d4c-970d-1f83f8b8e6a4"/>
    <xsd:element name="properties">
      <xsd:complexType>
        <xsd:sequence>
          <xsd:element name="documentManagement">
            <xsd:complexType>
              <xsd:all>
                <xsd:element ref="ns2:Functional_x0020_Area" minOccurs="0"/>
                <xsd:element ref="ns3:SharedWithUsers" minOccurs="0"/>
                <xsd:element ref="ns2:Area" minOccurs="0"/>
                <xsd:element ref="ns2:Document_x0020_Type" minOccurs="0"/>
                <xsd:element ref="ns2:Year" minOccurs="0"/>
                <xsd:element ref="ns2:TMG_x0020_Role" minOccurs="0"/>
                <xsd:element ref="ns3:SharedWithDetail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95cb3-02ef-492a-9f4e-03e061d32fc9" elementFormDefault="qualified">
    <xsd:import namespace="http://schemas.microsoft.com/office/2006/documentManagement/types"/>
    <xsd:import namespace="http://schemas.microsoft.com/office/infopath/2007/PartnerControls"/>
    <xsd:element name="Functional_x0020_Area" ma:index="8" nillable="true" ma:displayName="Functional Area" ma:description="Use the CPO Fact Sheet as a guide when assigning a document's functional area." ma:format="Dropdown" ma:internalName="Functional_x0020_Area">
      <xsd:simpleType>
        <xsd:restriction base="dms:Choice">
          <xsd:enumeration value="Budget &amp; Employer Authority"/>
          <xsd:enumeration value="Event"/>
          <xsd:enumeration value="Operational"/>
          <xsd:enumeration value="Resource"/>
          <xsd:enumeration value="Stakeholder Relationships"/>
          <xsd:enumeration value="Stakeholder Engagement"/>
          <xsd:enumeration value="TMG Brand"/>
          <xsd:enumeration value="TMG's Speaker's Bureau"/>
        </xsd:restriction>
      </xsd:simpleType>
    </xsd:element>
    <xsd:element name="Area" ma:index="10" nillable="true" ma:displayName="Area" ma:format="Dropdown" ma:internalName="Area">
      <xsd:simpleType>
        <xsd:restriction base="dms:Choice">
          <xsd:enumeration value="TMG Staff"/>
          <xsd:enumeration value="Statewide"/>
          <xsd:enumeration value="Out-of-state"/>
          <xsd:enumeration value="SE"/>
          <xsd:enumeration value="SW"/>
          <xsd:enumeration value="WC"/>
          <xsd:enumeration value="NW"/>
          <xsd:enumeration value="NE"/>
        </xsd:restriction>
      </xsd:simpleType>
    </xsd:element>
    <xsd:element name="Document_x0020_Type" ma:index="11" nillable="true" ma:displayName="Document Type" ma:format="Dropdown" ma:internalName="Document_x0020_Type">
      <xsd:simpleType>
        <xsd:restriction base="dms:Choice">
          <xsd:enumeration value="Agenda"/>
          <xsd:enumeration value="Calendars"/>
          <xsd:enumeration value="Data"/>
          <xsd:enumeration value="Event Invites"/>
          <xsd:enumeration value="Event Handouts"/>
          <xsd:enumeration value="FAQs"/>
          <xsd:enumeration value="Letters"/>
          <xsd:enumeration value="Presentations"/>
          <xsd:enumeration value="Products"/>
          <xsd:enumeration value="PRFs"/>
          <xsd:enumeration value="Report"/>
          <xsd:enumeration value="Resources"/>
          <xsd:enumeration value="Stories"/>
          <xsd:enumeration value="Templates"/>
        </xsd:restriction>
      </xsd:simpleType>
    </xsd:element>
    <xsd:element name="Year" ma:index="12" nillable="true" ma:displayName="Year" ma:internalName="Year">
      <xsd:simpleType>
        <xsd:restriction base="dms:Text">
          <xsd:maxLength value="255"/>
        </xsd:restriction>
      </xsd:simpleType>
    </xsd:element>
    <xsd:element name="TMG_x0020_Role" ma:index="13" nillable="true" ma:displayName="TMG Role" ma:format="Dropdown" ma:internalName="TMG_x0020_Role">
      <xsd:simpleType>
        <xsd:restriction base="dms:Choice">
          <xsd:enumeration value="Attending"/>
          <xsd:enumeration value="Exhibiting"/>
          <xsd:enumeration value="Hosting"/>
          <xsd:enumeration value="Presenting"/>
          <xsd:enumeration value="Sponsoring"/>
          <xsd:enumeration value="N/A"/>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cc3718-09c8-4d4c-970d-1f83f8b8e6a4"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944C5D-BD4B-41BB-B214-27F3D06A6741}">
  <ds:schemaRefs>
    <ds:schemaRef ds:uri="30cc3718-09c8-4d4c-970d-1f83f8b8e6a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5295cb3-02ef-492a-9f4e-03e061d32fc9"/>
    <ds:schemaRef ds:uri="http://www.w3.org/XML/1998/namespace"/>
    <ds:schemaRef ds:uri="http://purl.org/dc/dcmitype/"/>
  </ds:schemaRefs>
</ds:datastoreItem>
</file>

<file path=customXml/itemProps2.xml><?xml version="1.0" encoding="utf-8"?>
<ds:datastoreItem xmlns:ds="http://schemas.openxmlformats.org/officeDocument/2006/customXml" ds:itemID="{936F0F8A-4C71-416F-9F84-C78335AD8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295cb3-02ef-492a-9f4e-03e061d32fc9"/>
    <ds:schemaRef ds:uri="30cc3718-09c8-4d4c-970d-1f83f8b8e6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5E2C64-8B2A-460D-896D-5E24B9FA56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334</TotalTime>
  <Words>926</Words>
  <Application>Microsoft Office PowerPoint</Application>
  <PresentationFormat>On-screen Show (4:3)</PresentationFormat>
  <Paragraphs>194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Gotham Book</vt:lpstr>
      <vt:lpstr>Wingdings</vt:lpstr>
      <vt:lpstr>Office Theme</vt:lpstr>
      <vt:lpstr>PowerPoint Presentation</vt:lpstr>
      <vt:lpstr>About Your Presenter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Jennifer</dc:creator>
  <cp:lastModifiedBy>Dave Verban</cp:lastModifiedBy>
  <cp:revision>18</cp:revision>
  <dcterms:modified xsi:type="dcterms:W3CDTF">2018-06-12T15:04:18Z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0x0101000F0F5A8B8C6F3A4B947E4A8FC293A15D</vt:lpwstr>
  </property>
</Properties>
</file>